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60" r:id="rId4"/>
    <p:sldId id="279" r:id="rId5"/>
    <p:sldId id="258" r:id="rId6"/>
    <p:sldId id="259" r:id="rId7"/>
    <p:sldId id="261" r:id="rId8"/>
    <p:sldId id="262" r:id="rId9"/>
    <p:sldId id="263" r:id="rId10"/>
    <p:sldId id="264" r:id="rId11"/>
    <p:sldId id="265" r:id="rId12"/>
    <p:sldId id="266" r:id="rId13"/>
    <p:sldId id="270" r:id="rId14"/>
    <p:sldId id="269" r:id="rId15"/>
    <p:sldId id="275" r:id="rId16"/>
    <p:sldId id="280" r:id="rId17"/>
    <p:sldId id="271" r:id="rId18"/>
    <p:sldId id="272" r:id="rId19"/>
    <p:sldId id="274" r:id="rId20"/>
    <p:sldId id="273" r:id="rId21"/>
    <p:sldId id="276" r:id="rId22"/>
    <p:sldId id="277" r:id="rId23"/>
    <p:sldId id="278"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706D9-00EE-44B9-A4F4-F21F15925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A092A560-502A-DF75-6473-ECB3DA45B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3B89DEB-3304-FA97-AEBB-7BE1D6083D4F}"/>
              </a:ext>
            </a:extLst>
          </p:cNvPr>
          <p:cNvSpPr>
            <a:spLocks noGrp="1"/>
          </p:cNvSpPr>
          <p:nvPr>
            <p:ph type="dt" sz="half" idx="10"/>
          </p:nvPr>
        </p:nvSpPr>
        <p:spPr/>
        <p:txBody>
          <a:bodyPr/>
          <a:lstStyle/>
          <a:p>
            <a:pPr algn="r"/>
            <a:fld id="{3F9AFA87-1417-4992-ABD9-27C3BC8CC883}" type="datetimeFigureOut">
              <a:rPr lang="en-US" smtClean="0"/>
              <a:pPr algn="r"/>
              <a:t>6/25/2023</a:t>
            </a:fld>
            <a:endParaRPr lang="en-US" dirty="0"/>
          </a:p>
        </p:txBody>
      </p:sp>
      <p:sp>
        <p:nvSpPr>
          <p:cNvPr id="5" name="Footer Placeholder 4">
            <a:extLst>
              <a:ext uri="{FF2B5EF4-FFF2-40B4-BE49-F238E27FC236}">
                <a16:creationId xmlns:a16="http://schemas.microsoft.com/office/drawing/2014/main" id="{C947350E-5352-8CAE-9880-4EA3FB236803}"/>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F9A3FD10-D4B9-B8BC-271F-0154D9E1D64D}"/>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52890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86B1-26DC-69D5-EA42-1AC942C30B8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3A24AC7-3A78-ACA7-9310-4AFBFF132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C7244A-A15C-66F6-D36C-EBBFEFE3C410}"/>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5" name="Footer Placeholder 4">
            <a:extLst>
              <a:ext uri="{FF2B5EF4-FFF2-40B4-BE49-F238E27FC236}">
                <a16:creationId xmlns:a16="http://schemas.microsoft.com/office/drawing/2014/main" id="{9115924C-0831-FFE7-BF9C-8935C207C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9AD870-2E00-1300-D384-E4E2D00C4AA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0904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19B4B-4067-0D64-5EEF-56C6732A74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CC3C1CE-825F-D396-9F84-8C8A825DEC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A5DBA83-79E7-4E81-F6AB-9ED947F6C3BF}"/>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5" name="Footer Placeholder 4">
            <a:extLst>
              <a:ext uri="{FF2B5EF4-FFF2-40B4-BE49-F238E27FC236}">
                <a16:creationId xmlns:a16="http://schemas.microsoft.com/office/drawing/2014/main" id="{8718C178-0136-E0A4-2855-4E54B3C15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B692B-0F17-D079-0013-90F6C179B50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6283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7BA6-C494-0ACB-1BB7-08CFDE2D820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2A555B1-96C0-950B-545E-C791E1BF05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B9D1362-3402-A362-7050-27BBDC1B2F57}"/>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5" name="Footer Placeholder 4">
            <a:extLst>
              <a:ext uri="{FF2B5EF4-FFF2-40B4-BE49-F238E27FC236}">
                <a16:creationId xmlns:a16="http://schemas.microsoft.com/office/drawing/2014/main" id="{D61DCF0A-E8DC-8054-20D8-CAA5351A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75827-762F-5B2F-280A-B08EBCA52AD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38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58A3-7581-A7BE-801B-E556D495D9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767B4F7-3B1E-07A6-5BDA-C9F5694D4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CDC153-8F8E-0014-1B07-99902A49AD4F}"/>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5" name="Footer Placeholder 4">
            <a:extLst>
              <a:ext uri="{FF2B5EF4-FFF2-40B4-BE49-F238E27FC236}">
                <a16:creationId xmlns:a16="http://schemas.microsoft.com/office/drawing/2014/main" id="{B24E1DDD-F6AE-2D02-7103-864E86192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A0CE0-A30C-9919-302E-4D50A45E15A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873933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0539-96CF-F377-A622-FF897A8E453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A79ABA5-6A8F-8D30-EFF3-9BA34AA41B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CE63B7B-0EB2-3D06-5C80-8DB425A05C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F6EFF646-D164-1860-FD70-D316A9DC962D}"/>
              </a:ext>
            </a:extLst>
          </p:cNvPr>
          <p:cNvSpPr>
            <a:spLocks noGrp="1"/>
          </p:cNvSpPr>
          <p:nvPr>
            <p:ph type="dt" sz="half" idx="10"/>
          </p:nvPr>
        </p:nvSpPr>
        <p:spPr/>
        <p:txBody>
          <a:bodyPr/>
          <a:lstStyle/>
          <a:p>
            <a:fld id="{3F9AFA87-1417-4992-ABD9-27C3BC8CC883}" type="datetimeFigureOut">
              <a:rPr lang="en-US" smtClean="0"/>
              <a:t>6/25/2023</a:t>
            </a:fld>
            <a:endParaRPr lang="en-US" dirty="0"/>
          </a:p>
        </p:txBody>
      </p:sp>
      <p:sp>
        <p:nvSpPr>
          <p:cNvPr id="6" name="Footer Placeholder 5">
            <a:extLst>
              <a:ext uri="{FF2B5EF4-FFF2-40B4-BE49-F238E27FC236}">
                <a16:creationId xmlns:a16="http://schemas.microsoft.com/office/drawing/2014/main" id="{0EA9B281-7043-DAB7-1A58-17F364F0E6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DB3F49-2F49-355D-DED2-601D343511A5}"/>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21034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8D2B-606E-AFD2-3A36-936F27641C2B}"/>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9180D6D-E913-02C3-2A73-E2A168F87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47EE94-32F5-D52E-A645-877323F16F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9D131A6-F081-3B05-A81F-3ADEB429CA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422F2-1117-04D7-3B39-17EB6BBF18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6DF3860-1346-5390-BC14-E90585132BCA}"/>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8" name="Footer Placeholder 7">
            <a:extLst>
              <a:ext uri="{FF2B5EF4-FFF2-40B4-BE49-F238E27FC236}">
                <a16:creationId xmlns:a16="http://schemas.microsoft.com/office/drawing/2014/main" id="{2057D8C4-462B-161A-5AE7-F52256433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75CC06-054F-639C-A8B9-02B76F1C9A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391322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C70B-51CD-FB69-43D4-36EE57A77172}"/>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28B2F2F9-8BB5-A336-9FD8-1A8C48CB1D28}"/>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4" name="Footer Placeholder 3">
            <a:extLst>
              <a:ext uri="{FF2B5EF4-FFF2-40B4-BE49-F238E27FC236}">
                <a16:creationId xmlns:a16="http://schemas.microsoft.com/office/drawing/2014/main" id="{D4FE9F5A-F5E3-474A-F443-3CC7518867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60574-6E9B-B937-19D8-238EC4F6F50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1128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CE71B-3FC2-B076-EDB6-C66135F0275A}"/>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3" name="Footer Placeholder 2">
            <a:extLst>
              <a:ext uri="{FF2B5EF4-FFF2-40B4-BE49-F238E27FC236}">
                <a16:creationId xmlns:a16="http://schemas.microsoft.com/office/drawing/2014/main" id="{C319DFB5-09D4-1E53-5866-8F309DD968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AEDFAA-8536-AED2-371C-511AE9A8D94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607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F722-2FCC-B518-FB9D-7C5B5547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87985796-867C-9363-1BA7-05AFB95E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329ACFEA-2439-1538-B34A-0A9F1CEB1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B65C4-0F40-D488-52C3-F9853D7280A8}"/>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6" name="Footer Placeholder 5">
            <a:extLst>
              <a:ext uri="{FF2B5EF4-FFF2-40B4-BE49-F238E27FC236}">
                <a16:creationId xmlns:a16="http://schemas.microsoft.com/office/drawing/2014/main" id="{2AC9127C-8F82-4EEA-807A-543F20B2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CE8ED-299C-5408-8442-500996CC95E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24845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9E01-3CB5-8240-ECA1-B33BA3B5B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07114E1-1FBB-B1DA-592F-03915AB654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5C3E044C-65B6-CED2-0940-C7631BCBC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31CE0-FB77-337B-307A-C81D19197FE5}"/>
              </a:ext>
            </a:extLst>
          </p:cNvPr>
          <p:cNvSpPr>
            <a:spLocks noGrp="1"/>
          </p:cNvSpPr>
          <p:nvPr>
            <p:ph type="dt" sz="half" idx="10"/>
          </p:nvPr>
        </p:nvSpPr>
        <p:spPr/>
        <p:txBody>
          <a:bodyPr/>
          <a:lstStyle/>
          <a:p>
            <a:fld id="{3F9AFA87-1417-4992-ABD9-27C3BC8CC883}" type="datetimeFigureOut">
              <a:rPr lang="en-US" smtClean="0"/>
              <a:t>6/25/2023</a:t>
            </a:fld>
            <a:endParaRPr lang="en-US"/>
          </a:p>
        </p:txBody>
      </p:sp>
      <p:sp>
        <p:nvSpPr>
          <p:cNvPr id="6" name="Footer Placeholder 5">
            <a:extLst>
              <a:ext uri="{FF2B5EF4-FFF2-40B4-BE49-F238E27FC236}">
                <a16:creationId xmlns:a16="http://schemas.microsoft.com/office/drawing/2014/main" id="{95B0E60E-743D-6778-4968-EBE3CF8ED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6EFF8-EA10-5D88-25C8-2A16F4053EB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815990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B362E-DA77-515B-DEC1-B9ED64C62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3CC2462-6DC6-678E-85D6-FD616E4FA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87AB3D1-C82C-805A-2CCF-74C7B11FD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6/25/2023</a:t>
            </a:fld>
            <a:endParaRPr lang="en-US" dirty="0"/>
          </a:p>
        </p:txBody>
      </p:sp>
      <p:sp>
        <p:nvSpPr>
          <p:cNvPr id="5" name="Footer Placeholder 4">
            <a:extLst>
              <a:ext uri="{FF2B5EF4-FFF2-40B4-BE49-F238E27FC236}">
                <a16:creationId xmlns:a16="http://schemas.microsoft.com/office/drawing/2014/main" id="{0E9C0C10-FC72-A3EE-D510-0D92ED5872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C9AB523B-A24C-8B62-1CFA-D6CAF54BA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80487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1B9-C1BE-5199-3D5C-18250FA8CE0B}"/>
              </a:ext>
            </a:extLst>
          </p:cNvPr>
          <p:cNvSpPr>
            <a:spLocks noGrp="1"/>
          </p:cNvSpPr>
          <p:nvPr>
            <p:ph type="ctrTitle"/>
          </p:nvPr>
        </p:nvSpPr>
        <p:spPr>
          <a:xfrm>
            <a:off x="6345765" y="1030405"/>
            <a:ext cx="5068121" cy="3506879"/>
          </a:xfrm>
        </p:spPr>
        <p:txBody>
          <a:bodyPr anchor="ctr">
            <a:normAutofit/>
          </a:bodyPr>
          <a:lstStyle/>
          <a:p>
            <a:r>
              <a:rPr lang="en-US" dirty="0"/>
              <a:t>High-Alert</a:t>
            </a:r>
            <a:endParaRPr lang="en-IL" dirty="0"/>
          </a:p>
        </p:txBody>
      </p:sp>
      <p:sp>
        <p:nvSpPr>
          <p:cNvPr id="3" name="Subtitle 2">
            <a:extLst>
              <a:ext uri="{FF2B5EF4-FFF2-40B4-BE49-F238E27FC236}">
                <a16:creationId xmlns:a16="http://schemas.microsoft.com/office/drawing/2014/main" id="{194DAC0C-68B3-E1DA-10F8-7E470DB96DB7}"/>
              </a:ext>
            </a:extLst>
          </p:cNvPr>
          <p:cNvSpPr>
            <a:spLocks noGrp="1"/>
          </p:cNvSpPr>
          <p:nvPr>
            <p:ph type="subTitle" idx="1"/>
          </p:nvPr>
        </p:nvSpPr>
        <p:spPr>
          <a:xfrm>
            <a:off x="6561300" y="3207380"/>
            <a:ext cx="5068121" cy="1136029"/>
          </a:xfrm>
        </p:spPr>
        <p:txBody>
          <a:bodyPr>
            <a:normAutofit/>
          </a:bodyPr>
          <a:lstStyle/>
          <a:p>
            <a:r>
              <a:rPr lang="en-US" dirty="0"/>
              <a:t>Security Guard Unawareness Detection System</a:t>
            </a:r>
            <a:endParaRPr lang="en-IL" dirty="0"/>
          </a:p>
        </p:txBody>
      </p:sp>
      <p:pic>
        <p:nvPicPr>
          <p:cNvPr id="5" name="WhatsApp Video 2023-04-19 at 10.41.14">
            <a:hlinkClick r:id="" action="ppaction://media"/>
            <a:extLst>
              <a:ext uri="{FF2B5EF4-FFF2-40B4-BE49-F238E27FC236}">
                <a16:creationId xmlns:a16="http://schemas.microsoft.com/office/drawing/2014/main" id="{203D1F65-D203-1513-1C1C-88CA2FE411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932"/>
            <a:ext cx="5754757" cy="6881932"/>
          </a:xfrm>
          <a:prstGeom prst="rect">
            <a:avLst/>
          </a:prstGeom>
        </p:spPr>
      </p:pic>
      <p:pic>
        <p:nvPicPr>
          <p:cNvPr id="4" name="תמונה 2">
            <a:extLst>
              <a:ext uri="{FF2B5EF4-FFF2-40B4-BE49-F238E27FC236}">
                <a16:creationId xmlns:a16="http://schemas.microsoft.com/office/drawing/2014/main" id="{BE3315CC-CD68-7B53-85DB-F1C0E80492D1}"/>
              </a:ext>
            </a:extLst>
          </p:cNvPr>
          <p:cNvPicPr>
            <a:picLocks noChangeAspect="1"/>
          </p:cNvPicPr>
          <p:nvPr/>
        </p:nvPicPr>
        <p:blipFill rotWithShape="1">
          <a:blip r:embed="rId5"/>
          <a:srcRect l="6088" t="5925" r="6900" b="5131"/>
          <a:stretch/>
        </p:blipFill>
        <p:spPr>
          <a:xfrm>
            <a:off x="8344511" y="117582"/>
            <a:ext cx="1501697" cy="1159727"/>
          </a:xfrm>
          <a:prstGeom prst="rect">
            <a:avLst/>
          </a:prstGeom>
        </p:spPr>
      </p:pic>
      <p:sp>
        <p:nvSpPr>
          <p:cNvPr id="6" name="Google Shape;462;p30">
            <a:extLst>
              <a:ext uri="{FF2B5EF4-FFF2-40B4-BE49-F238E27FC236}">
                <a16:creationId xmlns:a16="http://schemas.microsoft.com/office/drawing/2014/main" id="{00459BBC-D612-A6E1-4349-FE89C79D5BC1}"/>
              </a:ext>
            </a:extLst>
          </p:cNvPr>
          <p:cNvSpPr txBox="1">
            <a:spLocks/>
          </p:cNvSpPr>
          <p:nvPr/>
        </p:nvSpPr>
        <p:spPr>
          <a:xfrm>
            <a:off x="5754757" y="1417110"/>
            <a:ext cx="6030868" cy="706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25000"/>
              </a:lnSpc>
              <a:spcBef>
                <a:spcPts val="0"/>
              </a:spcBef>
              <a:spcAft>
                <a:spcPts val="0"/>
              </a:spcAft>
              <a:buClr>
                <a:schemeClr val="accent6"/>
              </a:buClr>
              <a:buSzPts val="5200"/>
              <a:buFont typeface="Josefin Sans"/>
              <a:buNone/>
              <a:defRPr sz="55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5200"/>
              <a:buFont typeface="Josefin Sans"/>
              <a:buNone/>
              <a:defRPr sz="5200" b="1" i="0" u="none" strike="noStrike" cap="none">
                <a:solidFill>
                  <a:schemeClr val="accent6"/>
                </a:solidFill>
                <a:latin typeface="Josefin Sans"/>
                <a:ea typeface="Josefin Sans"/>
                <a:cs typeface="Josefin Sans"/>
                <a:sym typeface="Josefin Sans"/>
              </a:defRPr>
            </a:lvl9pPr>
          </a:lstStyle>
          <a:p>
            <a:pPr>
              <a:lnSpc>
                <a:spcPct val="100000"/>
              </a:lnSpc>
              <a:buClr>
                <a:schemeClr val="dk2"/>
              </a:buClr>
              <a:buSzPts val="2800"/>
            </a:pPr>
            <a:r>
              <a:rPr lang="en-US" sz="3600" b="0" dirty="0">
                <a:solidFill>
                  <a:schemeClr val="tx1"/>
                </a:solidFill>
                <a:latin typeface="+mj-lt"/>
                <a:ea typeface="Open Sans"/>
                <a:cs typeface="Open Sans"/>
                <a:sym typeface="Open Sans"/>
              </a:rPr>
              <a:t>Capstone Project Phase 1</a:t>
            </a:r>
          </a:p>
        </p:txBody>
      </p:sp>
      <p:sp>
        <p:nvSpPr>
          <p:cNvPr id="7" name="Google Shape;463;p30">
            <a:extLst>
              <a:ext uri="{FF2B5EF4-FFF2-40B4-BE49-F238E27FC236}">
                <a16:creationId xmlns:a16="http://schemas.microsoft.com/office/drawing/2014/main" id="{8229A616-B6F3-C06A-C569-630FB8C61089}"/>
              </a:ext>
            </a:extLst>
          </p:cNvPr>
          <p:cNvSpPr txBox="1">
            <a:spLocks/>
          </p:cNvSpPr>
          <p:nvPr/>
        </p:nvSpPr>
        <p:spPr>
          <a:xfrm>
            <a:off x="7225027" y="4343409"/>
            <a:ext cx="3660224" cy="387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Supervisor: Mrs. Aliza Atally</a:t>
            </a:r>
          </a:p>
        </p:txBody>
      </p:sp>
      <p:sp>
        <p:nvSpPr>
          <p:cNvPr id="8" name="Google Shape;463;p30">
            <a:extLst>
              <a:ext uri="{FF2B5EF4-FFF2-40B4-BE49-F238E27FC236}">
                <a16:creationId xmlns:a16="http://schemas.microsoft.com/office/drawing/2014/main" id="{5F84926C-5EC8-FA79-2939-A6F145426D7C}"/>
              </a:ext>
            </a:extLst>
          </p:cNvPr>
          <p:cNvSpPr txBox="1">
            <a:spLocks/>
          </p:cNvSpPr>
          <p:nvPr/>
        </p:nvSpPr>
        <p:spPr>
          <a:xfrm>
            <a:off x="7759071" y="4934149"/>
            <a:ext cx="2672580" cy="1226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2400" dirty="0">
                <a:solidFill>
                  <a:schemeClr val="tx1"/>
                </a:solidFill>
                <a:latin typeface="+mj-lt"/>
              </a:rPr>
              <a:t>Students:</a:t>
            </a:r>
          </a:p>
          <a:p>
            <a:pPr marL="0" indent="0"/>
            <a:r>
              <a:rPr lang="en" sz="2400" dirty="0">
                <a:solidFill>
                  <a:schemeClr val="tx1"/>
                </a:solidFill>
                <a:latin typeface="+mj-lt"/>
              </a:rPr>
              <a:t>Yohan Leykin</a:t>
            </a:r>
          </a:p>
          <a:p>
            <a:pPr marL="0" indent="0"/>
            <a:r>
              <a:rPr lang="en" sz="2400" dirty="0">
                <a:solidFill>
                  <a:schemeClr val="tx1"/>
                </a:solidFill>
                <a:latin typeface="+mj-lt"/>
              </a:rPr>
              <a:t>Haim Hadad</a:t>
            </a:r>
          </a:p>
        </p:txBody>
      </p:sp>
    </p:spTree>
    <p:extLst>
      <p:ext uri="{BB962C8B-B14F-4D97-AF65-F5344CB8AC3E}">
        <p14:creationId xmlns:p14="http://schemas.microsoft.com/office/powerpoint/2010/main" val="22731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3920"/>
                            </p:stCondLst>
                            <p:childTnLst>
                              <p:par>
                                <p:cTn id="12" presetID="1" presetClass="mediacall" presetSubtype="0" fill="hold" nodeType="afterEffect">
                                  <p:stCondLst>
                                    <p:cond delay="0"/>
                                  </p:stCondLst>
                                  <p:childTnLst>
                                    <p:cmd type="call" cmd="playFrom(0.0)">
                                      <p:cBhvr>
                                        <p:cTn id="13"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643467" y="193421"/>
            <a:ext cx="4620584" cy="611401"/>
          </a:xfrm>
        </p:spPr>
        <p:txBody>
          <a:bodyPr vert="horz" lIns="91440" tIns="45720" rIns="91440" bIns="45720" rtlCol="0" anchor="b">
            <a:normAutofit fontScale="90000"/>
          </a:bodyPr>
          <a:lstStyle/>
          <a:p>
            <a:r>
              <a:rPr lang="en-US" dirty="0"/>
              <a:t>Software</a:t>
            </a:r>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643467" y="919692"/>
            <a:ext cx="4620584" cy="775494"/>
          </a:xfrm>
        </p:spPr>
        <p:txBody>
          <a:bodyPr vert="horz" lIns="91440" tIns="45720" rIns="91440" bIns="45720" rtlCol="0">
            <a:normAutofit/>
          </a:bodyPr>
          <a:lstStyle/>
          <a:p>
            <a:pPr marL="0" indent="0">
              <a:buNone/>
            </a:pPr>
            <a:r>
              <a:rPr lang="en-US" sz="2400" dirty="0"/>
              <a:t>Object Detection Algorithms</a:t>
            </a:r>
          </a:p>
        </p:txBody>
      </p:sp>
      <p:pic>
        <p:nvPicPr>
          <p:cNvPr id="6" name="Picture 5" descr="A group of people walking on a brick road&#10;&#10;Description automatically generated with medium confidence">
            <a:extLst>
              <a:ext uri="{FF2B5EF4-FFF2-40B4-BE49-F238E27FC236}">
                <a16:creationId xmlns:a16="http://schemas.microsoft.com/office/drawing/2014/main" id="{A71DB516-2916-2C26-B2AB-D727E0E1F986}"/>
              </a:ext>
            </a:extLst>
          </p:cNvPr>
          <p:cNvPicPr>
            <a:picLocks noChangeAspect="1"/>
          </p:cNvPicPr>
          <p:nvPr/>
        </p:nvPicPr>
        <p:blipFill rotWithShape="1">
          <a:blip r:embed="rId2">
            <a:extLst>
              <a:ext uri="{28A0092B-C50C-407E-A947-70E740481C1C}">
                <a14:useLocalDpi xmlns:a14="http://schemas.microsoft.com/office/drawing/2010/main" val="0"/>
              </a:ext>
            </a:extLst>
          </a:blip>
          <a:srcRect l="17521" r="2444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extBox 7">
            <a:extLst>
              <a:ext uri="{FF2B5EF4-FFF2-40B4-BE49-F238E27FC236}">
                <a16:creationId xmlns:a16="http://schemas.microsoft.com/office/drawing/2014/main" id="{B28EFDBB-C28F-F0CB-C469-59C33119ACE8}"/>
              </a:ext>
            </a:extLst>
          </p:cNvPr>
          <p:cNvSpPr txBox="1"/>
          <p:nvPr/>
        </p:nvSpPr>
        <p:spPr>
          <a:xfrm>
            <a:off x="800100" y="1695186"/>
            <a:ext cx="4784964" cy="2977995"/>
          </a:xfrm>
          <a:prstGeom prst="rect">
            <a:avLst/>
          </a:prstGeom>
          <a:noFill/>
        </p:spPr>
        <p:txBody>
          <a:bodyPr wrap="square">
            <a:spAutoFit/>
          </a:bodyPr>
          <a:lstStyle/>
          <a:p>
            <a:pPr>
              <a:lnSpc>
                <a:spcPct val="200000"/>
              </a:lnSpc>
            </a:pPr>
            <a:r>
              <a:rPr lang="en-US" sz="1600" dirty="0"/>
              <a:t>Object detection algorithms are used in computer vision to identify and locate objects within images or videos. These algorithms utilize deep learning techniques, such as convolutional neural networks (CNNs), to analyze visual data and make predictions about the presence, location, and class of objects.</a:t>
            </a:r>
            <a:endParaRPr lang="en-IL" sz="1600" dirty="0"/>
          </a:p>
        </p:txBody>
      </p:sp>
    </p:spTree>
    <p:extLst>
      <p:ext uri="{BB962C8B-B14F-4D97-AF65-F5344CB8AC3E}">
        <p14:creationId xmlns:p14="http://schemas.microsoft.com/office/powerpoint/2010/main" val="27960618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7FAAA-33C9-DC37-A510-3C1CC04216A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kern="1200" dirty="0">
                <a:solidFill>
                  <a:schemeClr val="tx1"/>
                </a:solidFill>
                <a:latin typeface="+mj-lt"/>
                <a:ea typeface="+mj-ea"/>
                <a:cs typeface="+mj-cs"/>
              </a:rPr>
              <a:t>How Will The System Work?</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0B1CCB-79EC-756A-F846-D6F3AE34CE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a:lnSpc>
                <a:spcPct val="90000"/>
              </a:lnSpc>
              <a:spcAft>
                <a:spcPts val="600"/>
              </a:spcAft>
            </a:pPr>
            <a:r>
              <a:rPr lang="en-US" sz="2200" dirty="0"/>
              <a:t>The system have 3 main parts</a:t>
            </a:r>
          </a:p>
        </p:txBody>
      </p:sp>
      <p:pic>
        <p:nvPicPr>
          <p:cNvPr id="5" name="Picture 4">
            <a:extLst>
              <a:ext uri="{FF2B5EF4-FFF2-40B4-BE49-F238E27FC236}">
                <a16:creationId xmlns:a16="http://schemas.microsoft.com/office/drawing/2014/main" id="{DFBEED2D-DF10-8C8F-4DAB-DD8B96105E52}"/>
              </a:ext>
            </a:extLst>
          </p:cNvPr>
          <p:cNvPicPr>
            <a:picLocks noChangeAspect="1"/>
          </p:cNvPicPr>
          <p:nvPr/>
        </p:nvPicPr>
        <p:blipFill>
          <a:blip r:embed="rId2"/>
          <a:stretch>
            <a:fillRect/>
          </a:stretch>
        </p:blipFill>
        <p:spPr>
          <a:xfrm>
            <a:off x="2406786" y="2290936"/>
            <a:ext cx="7366236" cy="3959352"/>
          </a:xfrm>
          <a:prstGeom prst="rect">
            <a:avLst/>
          </a:prstGeom>
        </p:spPr>
      </p:pic>
      <p:cxnSp>
        <p:nvCxnSpPr>
          <p:cNvPr id="6" name="Straight Arrow Connector 5">
            <a:extLst>
              <a:ext uri="{FF2B5EF4-FFF2-40B4-BE49-F238E27FC236}">
                <a16:creationId xmlns:a16="http://schemas.microsoft.com/office/drawing/2014/main" id="{D5103ADE-3770-B77B-4B97-6CDCA6BCE105}"/>
              </a:ext>
            </a:extLst>
          </p:cNvPr>
          <p:cNvCxnSpPr/>
          <p:nvPr/>
        </p:nvCxnSpPr>
        <p:spPr>
          <a:xfrm flipH="1">
            <a:off x="3472774" y="1361872"/>
            <a:ext cx="2431915" cy="2607013"/>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C599E6-EB51-9C6B-7F98-55931C4859F1}"/>
              </a:ext>
            </a:extLst>
          </p:cNvPr>
          <p:cNvCxnSpPr>
            <a:cxnSpLocks/>
          </p:cNvCxnSpPr>
          <p:nvPr/>
        </p:nvCxnSpPr>
        <p:spPr>
          <a:xfrm>
            <a:off x="5904689" y="1361872"/>
            <a:ext cx="2616741" cy="1177047"/>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FB6A65-FAA4-2C23-AA8E-1B1A0D73D53A}"/>
              </a:ext>
            </a:extLst>
          </p:cNvPr>
          <p:cNvCxnSpPr>
            <a:cxnSpLocks/>
          </p:cNvCxnSpPr>
          <p:nvPr/>
        </p:nvCxnSpPr>
        <p:spPr>
          <a:xfrm>
            <a:off x="5904689" y="1361872"/>
            <a:ext cx="1021405" cy="137160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49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Object Detection</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r="42551" b="9297"/>
          <a:stretch/>
        </p:blipFill>
        <p:spPr>
          <a:xfrm>
            <a:off x="1218237" y="2011363"/>
            <a:ext cx="5281018" cy="4481512"/>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8800435" y="5121057"/>
            <a:ext cx="2001711" cy="15958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389106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76D2B6E2-D8D2-D4B6-8335-8EC33A3C0FE0}"/>
              </a:ext>
            </a:extLst>
          </p:cNvPr>
          <p:cNvSpPr/>
          <p:nvPr/>
        </p:nvSpPr>
        <p:spPr>
          <a:xfrm>
            <a:off x="4600694" y="3028104"/>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3EA1BA99-FD34-B06A-5576-62A25436CD47}"/>
              </a:ext>
            </a:extLst>
          </p:cNvPr>
          <p:cNvSpPr/>
          <p:nvPr/>
        </p:nvSpPr>
        <p:spPr>
          <a:xfrm>
            <a:off x="1822315" y="4107317"/>
            <a:ext cx="782729" cy="414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314546" y="3021616"/>
            <a:ext cx="622570" cy="34200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8797387" y="479311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16" name="Rectangle 15">
            <a:extLst>
              <a:ext uri="{FF2B5EF4-FFF2-40B4-BE49-F238E27FC236}">
                <a16:creationId xmlns:a16="http://schemas.microsoft.com/office/drawing/2014/main" id="{36CF10A0-915F-048E-A417-C2E1AB3BFEEB}"/>
              </a:ext>
            </a:extLst>
          </p:cNvPr>
          <p:cNvSpPr/>
          <p:nvPr/>
        </p:nvSpPr>
        <p:spPr>
          <a:xfrm>
            <a:off x="4513634" y="5836596"/>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16">
            <a:extLst>
              <a:ext uri="{FF2B5EF4-FFF2-40B4-BE49-F238E27FC236}">
                <a16:creationId xmlns:a16="http://schemas.microsoft.com/office/drawing/2014/main" id="{01E1D6B0-E5F6-C386-53C8-55214E4417DD}"/>
              </a:ext>
            </a:extLst>
          </p:cNvPr>
          <p:cNvSpPr/>
          <p:nvPr/>
        </p:nvSpPr>
        <p:spPr>
          <a:xfrm>
            <a:off x="5232992" y="5855610"/>
            <a:ext cx="622570" cy="42440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841089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8" name="Title 1">
            <a:extLst>
              <a:ext uri="{FF2B5EF4-FFF2-40B4-BE49-F238E27FC236}">
                <a16:creationId xmlns:a16="http://schemas.microsoft.com/office/drawing/2014/main" id="{1BF952B8-CC02-0BC8-0F41-86BBC3E2DA3E}"/>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Score</a:t>
            </a:r>
          </a:p>
        </p:txBody>
      </p:sp>
      <p:pic>
        <p:nvPicPr>
          <p:cNvPr id="4" name="Picture 3">
            <a:extLst>
              <a:ext uri="{FF2B5EF4-FFF2-40B4-BE49-F238E27FC236}">
                <a16:creationId xmlns:a16="http://schemas.microsoft.com/office/drawing/2014/main" id="{DC7A2864-5150-7084-A68E-A6F06C15F77A}"/>
              </a:ext>
            </a:extLst>
          </p:cNvPr>
          <p:cNvPicPr>
            <a:picLocks noChangeAspect="1"/>
          </p:cNvPicPr>
          <p:nvPr/>
        </p:nvPicPr>
        <p:blipFill>
          <a:blip r:embed="rId2"/>
          <a:stretch>
            <a:fillRect/>
          </a:stretch>
        </p:blipFill>
        <p:spPr>
          <a:xfrm>
            <a:off x="8957430" y="5121057"/>
            <a:ext cx="3231522" cy="1736943"/>
          </a:xfrm>
          <a:prstGeom prst="rect">
            <a:avLst/>
          </a:prstGeom>
        </p:spPr>
      </p:pic>
      <p:pic>
        <p:nvPicPr>
          <p:cNvPr id="5" name="Picture 4">
            <a:extLst>
              <a:ext uri="{FF2B5EF4-FFF2-40B4-BE49-F238E27FC236}">
                <a16:creationId xmlns:a16="http://schemas.microsoft.com/office/drawing/2014/main" id="{4156E06F-D013-8B55-94DD-FB430B761974}"/>
              </a:ext>
            </a:extLst>
          </p:cNvPr>
          <p:cNvPicPr>
            <a:picLocks noChangeAspect="1"/>
          </p:cNvPicPr>
          <p:nvPr/>
        </p:nvPicPr>
        <p:blipFill rotWithShape="1">
          <a:blip r:embed="rId2"/>
          <a:srcRect l="10769" t="9299" r="23854" b="9297"/>
          <a:stretch/>
        </p:blipFill>
        <p:spPr>
          <a:xfrm>
            <a:off x="1126458" y="2129798"/>
            <a:ext cx="6009752" cy="4022049"/>
          </a:xfrm>
          <a:prstGeom prst="rect">
            <a:avLst/>
          </a:prstGeom>
        </p:spPr>
      </p:pic>
      <p:sp>
        <p:nvSpPr>
          <p:cNvPr id="6" name="Rectangle 5">
            <a:extLst>
              <a:ext uri="{FF2B5EF4-FFF2-40B4-BE49-F238E27FC236}">
                <a16:creationId xmlns:a16="http://schemas.microsoft.com/office/drawing/2014/main" id="{F2AA7161-5E6E-F08F-B08E-444FFA3614C2}"/>
              </a:ext>
            </a:extLst>
          </p:cNvPr>
          <p:cNvSpPr/>
          <p:nvPr/>
        </p:nvSpPr>
        <p:spPr>
          <a:xfrm>
            <a:off x="9270459" y="5252935"/>
            <a:ext cx="2159541" cy="14640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8">
            <a:extLst>
              <a:ext uri="{FF2B5EF4-FFF2-40B4-BE49-F238E27FC236}">
                <a16:creationId xmlns:a16="http://schemas.microsoft.com/office/drawing/2014/main" id="{1C817675-521C-E243-CEBA-66D86C6EEB91}"/>
              </a:ext>
            </a:extLst>
          </p:cNvPr>
          <p:cNvSpPr/>
          <p:nvPr/>
        </p:nvSpPr>
        <p:spPr>
          <a:xfrm>
            <a:off x="5134254" y="2237380"/>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1" name="Rectangle 10">
            <a:extLst>
              <a:ext uri="{FF2B5EF4-FFF2-40B4-BE49-F238E27FC236}">
                <a16:creationId xmlns:a16="http://schemas.microsoft.com/office/drawing/2014/main" id="{3EA1BA99-FD34-B06A-5576-62A25436CD47}"/>
              </a:ext>
            </a:extLst>
          </p:cNvPr>
          <p:cNvSpPr/>
          <p:nvPr/>
        </p:nvSpPr>
        <p:spPr>
          <a:xfrm>
            <a:off x="1353766" y="4591707"/>
            <a:ext cx="111706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11">
            <a:extLst>
              <a:ext uri="{FF2B5EF4-FFF2-40B4-BE49-F238E27FC236}">
                <a16:creationId xmlns:a16="http://schemas.microsoft.com/office/drawing/2014/main" id="{BBD64E95-5B92-6C7C-F5FE-A83B1989119D}"/>
              </a:ext>
            </a:extLst>
          </p:cNvPr>
          <p:cNvSpPr/>
          <p:nvPr/>
        </p:nvSpPr>
        <p:spPr>
          <a:xfrm>
            <a:off x="5783191" y="3695852"/>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72F9E260-A3DE-0457-FA4D-E78B09CF5597}"/>
              </a:ext>
            </a:extLst>
          </p:cNvPr>
          <p:cNvSpPr txBox="1"/>
          <p:nvPr/>
        </p:nvSpPr>
        <p:spPr>
          <a:xfrm>
            <a:off x="9270459" y="4909997"/>
            <a:ext cx="1011677" cy="276999"/>
          </a:xfrm>
          <a:prstGeom prst="rect">
            <a:avLst/>
          </a:prstGeom>
          <a:noFill/>
        </p:spPr>
        <p:txBody>
          <a:bodyPr wrap="square" rtlCol="0">
            <a:spAutoFit/>
          </a:bodyPr>
          <a:lstStyle/>
          <a:p>
            <a:r>
              <a:rPr lang="en-US" sz="1200" dirty="0">
                <a:solidFill>
                  <a:srgbClr val="FF0000"/>
                </a:solidFill>
              </a:rPr>
              <a:t>Object 0.92</a:t>
            </a:r>
            <a:endParaRPr lang="en-IL" sz="1200" dirty="0">
              <a:solidFill>
                <a:srgbClr val="FF0000"/>
              </a:solidFill>
            </a:endParaRPr>
          </a:p>
        </p:txBody>
      </p:sp>
      <p:sp>
        <p:nvSpPr>
          <p:cNvPr id="2" name="Rectangle 1">
            <a:extLst>
              <a:ext uri="{FF2B5EF4-FFF2-40B4-BE49-F238E27FC236}">
                <a16:creationId xmlns:a16="http://schemas.microsoft.com/office/drawing/2014/main" id="{025C23A4-A1B0-3C28-4D48-A8B1D4718AE3}"/>
              </a:ext>
            </a:extLst>
          </p:cNvPr>
          <p:cNvSpPr/>
          <p:nvPr/>
        </p:nvSpPr>
        <p:spPr>
          <a:xfrm>
            <a:off x="2208179" y="3318680"/>
            <a:ext cx="120298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Rectangle 2">
            <a:extLst>
              <a:ext uri="{FF2B5EF4-FFF2-40B4-BE49-F238E27FC236}">
                <a16:creationId xmlns:a16="http://schemas.microsoft.com/office/drawing/2014/main" id="{4D4A68CD-13A4-55E3-8302-519483608224}"/>
              </a:ext>
            </a:extLst>
          </p:cNvPr>
          <p:cNvSpPr/>
          <p:nvPr/>
        </p:nvSpPr>
        <p:spPr>
          <a:xfrm>
            <a:off x="1142866" y="2266293"/>
            <a:ext cx="1117059"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09560AE8-0308-9554-B935-7764D75E6375}"/>
              </a:ext>
            </a:extLst>
          </p:cNvPr>
          <p:cNvSpPr/>
          <p:nvPr/>
        </p:nvSpPr>
        <p:spPr>
          <a:xfrm>
            <a:off x="5134254" y="5014178"/>
            <a:ext cx="1217908"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5C491B6F-1F4B-A091-269B-60ED8B8B6064}"/>
              </a:ext>
            </a:extLst>
          </p:cNvPr>
          <p:cNvSpPr/>
          <p:nvPr/>
        </p:nvSpPr>
        <p:spPr>
          <a:xfrm>
            <a:off x="5086870" y="5919976"/>
            <a:ext cx="1117430" cy="21375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18">
            <a:extLst>
              <a:ext uri="{FF2B5EF4-FFF2-40B4-BE49-F238E27FC236}">
                <a16:creationId xmlns:a16="http://schemas.microsoft.com/office/drawing/2014/main" id="{2E98D1CD-A22C-624D-3C91-3D44A14743A9}"/>
              </a:ext>
            </a:extLst>
          </p:cNvPr>
          <p:cNvSpPr/>
          <p:nvPr/>
        </p:nvSpPr>
        <p:spPr>
          <a:xfrm rot="19047233">
            <a:off x="4483390" y="3326401"/>
            <a:ext cx="1103413" cy="23380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704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072F1EB3-AE3E-BCD7-C8F9-3C67FFC93709}"/>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Alert</a:t>
            </a:r>
          </a:p>
        </p:txBody>
      </p:sp>
      <p:pic>
        <p:nvPicPr>
          <p:cNvPr id="18" name="Picture 17">
            <a:extLst>
              <a:ext uri="{FF2B5EF4-FFF2-40B4-BE49-F238E27FC236}">
                <a16:creationId xmlns:a16="http://schemas.microsoft.com/office/drawing/2014/main" id="{43C738CD-6C47-409A-5EB4-9C7054749E9D}"/>
              </a:ext>
            </a:extLst>
          </p:cNvPr>
          <p:cNvPicPr>
            <a:picLocks noChangeAspect="1"/>
          </p:cNvPicPr>
          <p:nvPr/>
        </p:nvPicPr>
        <p:blipFill>
          <a:blip r:embed="rId2"/>
          <a:stretch>
            <a:fillRect/>
          </a:stretch>
        </p:blipFill>
        <p:spPr>
          <a:xfrm>
            <a:off x="8960478" y="5121057"/>
            <a:ext cx="3231522" cy="1736943"/>
          </a:xfrm>
          <a:prstGeom prst="rect">
            <a:avLst/>
          </a:prstGeom>
        </p:spPr>
      </p:pic>
      <p:pic>
        <p:nvPicPr>
          <p:cNvPr id="19" name="Picture 18">
            <a:extLst>
              <a:ext uri="{FF2B5EF4-FFF2-40B4-BE49-F238E27FC236}">
                <a16:creationId xmlns:a16="http://schemas.microsoft.com/office/drawing/2014/main" id="{C9B7412F-3C88-7A16-8F20-85905897BD27}"/>
              </a:ext>
            </a:extLst>
          </p:cNvPr>
          <p:cNvPicPr>
            <a:picLocks noChangeAspect="1"/>
          </p:cNvPicPr>
          <p:nvPr/>
        </p:nvPicPr>
        <p:blipFill rotWithShape="1">
          <a:blip r:embed="rId2"/>
          <a:srcRect l="64161" t="3716" r="4711" b="5891"/>
          <a:stretch/>
        </p:blipFill>
        <p:spPr>
          <a:xfrm>
            <a:off x="3049524" y="1885986"/>
            <a:ext cx="2861430" cy="4466176"/>
          </a:xfrm>
          <a:prstGeom prst="rect">
            <a:avLst/>
          </a:prstGeom>
        </p:spPr>
      </p:pic>
      <p:grpSp>
        <p:nvGrpSpPr>
          <p:cNvPr id="21" name="Group 20">
            <a:extLst>
              <a:ext uri="{FF2B5EF4-FFF2-40B4-BE49-F238E27FC236}">
                <a16:creationId xmlns:a16="http://schemas.microsoft.com/office/drawing/2014/main" id="{E2DEBED6-B6E0-49A9-33B6-7BA6175A1031}"/>
              </a:ext>
            </a:extLst>
          </p:cNvPr>
          <p:cNvGrpSpPr/>
          <p:nvPr/>
        </p:nvGrpSpPr>
        <p:grpSpPr>
          <a:xfrm>
            <a:off x="10943617" y="4486867"/>
            <a:ext cx="1147864" cy="2288449"/>
            <a:chOff x="7582197" y="4107317"/>
            <a:chExt cx="2004759" cy="1310989"/>
          </a:xfrm>
        </p:grpSpPr>
        <p:sp>
          <p:nvSpPr>
            <p:cNvPr id="22" name="Rectangle 21">
              <a:extLst>
                <a:ext uri="{FF2B5EF4-FFF2-40B4-BE49-F238E27FC236}">
                  <a16:creationId xmlns:a16="http://schemas.microsoft.com/office/drawing/2014/main" id="{C41BA986-390B-AC49-4B72-B5F104B28C38}"/>
                </a:ext>
              </a:extLst>
            </p:cNvPr>
            <p:cNvSpPr/>
            <p:nvPr/>
          </p:nvSpPr>
          <p:spPr>
            <a:xfrm>
              <a:off x="7585245" y="4435257"/>
              <a:ext cx="2001711" cy="9830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54DBAF2-5078-93E5-2D73-8BC5087032AD}"/>
                </a:ext>
              </a:extLst>
            </p:cNvPr>
            <p:cNvSpPr txBox="1"/>
            <p:nvPr/>
          </p:nvSpPr>
          <p:spPr>
            <a:xfrm>
              <a:off x="7582197" y="4107317"/>
              <a:ext cx="1783895" cy="1586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Object 0.92</a:t>
              </a:r>
              <a:endParaRPr kumimoji="0" lang="en-IL"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
        <p:nvSpPr>
          <p:cNvPr id="31" name="Rectangle 30">
            <a:extLst>
              <a:ext uri="{FF2B5EF4-FFF2-40B4-BE49-F238E27FC236}">
                <a16:creationId xmlns:a16="http://schemas.microsoft.com/office/drawing/2014/main" id="{9DB18A9D-A673-7188-A174-3EB0156E33BD}"/>
              </a:ext>
            </a:extLst>
          </p:cNvPr>
          <p:cNvSpPr/>
          <p:nvPr/>
        </p:nvSpPr>
        <p:spPr>
          <a:xfrm>
            <a:off x="3662009" y="2607013"/>
            <a:ext cx="918000"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EF5F918-CE8E-2266-3151-9F793FE11EC5}"/>
              </a:ext>
            </a:extLst>
          </p:cNvPr>
          <p:cNvSpPr/>
          <p:nvPr/>
        </p:nvSpPr>
        <p:spPr>
          <a:xfrm>
            <a:off x="3704518" y="5385880"/>
            <a:ext cx="918000"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E89BC1FD-8EB4-E6D2-FD1C-A70382BD9346}"/>
              </a:ext>
            </a:extLst>
          </p:cNvPr>
          <p:cNvSpPr/>
          <p:nvPr/>
        </p:nvSpPr>
        <p:spPr>
          <a:xfrm>
            <a:off x="4764835" y="5385879"/>
            <a:ext cx="803184" cy="380361"/>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31DC06C-2B10-D391-4B0A-42F92211A0F7}"/>
              </a:ext>
            </a:extLst>
          </p:cNvPr>
          <p:cNvSpPr/>
          <p:nvPr/>
        </p:nvSpPr>
        <p:spPr>
          <a:xfrm>
            <a:off x="4705655" y="2584990"/>
            <a:ext cx="803185" cy="38036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39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Activity Diagram</a:t>
            </a:r>
          </a:p>
        </p:txBody>
      </p:sp>
      <p:pic>
        <p:nvPicPr>
          <p:cNvPr id="1026" name="Picture 2">
            <a:extLst>
              <a:ext uri="{FF2B5EF4-FFF2-40B4-BE49-F238E27FC236}">
                <a16:creationId xmlns:a16="http://schemas.microsoft.com/office/drawing/2014/main" id="{26A182B9-D574-5DC8-BBB0-05C7C2BC3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9" b="994"/>
          <a:stretch/>
        </p:blipFill>
        <p:spPr bwMode="auto">
          <a:xfrm>
            <a:off x="651753" y="1293779"/>
            <a:ext cx="11439728" cy="53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2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FF46-4172-157A-48F1-2DAD18EB70C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Usecase Diagram</a:t>
            </a:r>
          </a:p>
        </p:txBody>
      </p:sp>
      <p:pic>
        <p:nvPicPr>
          <p:cNvPr id="3" name="image6.png">
            <a:extLst>
              <a:ext uri="{FF2B5EF4-FFF2-40B4-BE49-F238E27FC236}">
                <a16:creationId xmlns:a16="http://schemas.microsoft.com/office/drawing/2014/main" id="{BBF5AADB-DA68-BC4B-448B-F86DB8C0220A}"/>
              </a:ext>
            </a:extLst>
          </p:cNvPr>
          <p:cNvPicPr/>
          <p:nvPr/>
        </p:nvPicPr>
        <p:blipFill>
          <a:blip r:embed="rId2"/>
          <a:stretch>
            <a:fillRect/>
          </a:stretch>
        </p:blipFill>
        <p:spPr>
          <a:xfrm>
            <a:off x="535020" y="1245140"/>
            <a:ext cx="11284085" cy="5204298"/>
          </a:xfrm>
          <a:prstGeom prst="rect">
            <a:avLst/>
          </a:prstGeom>
        </p:spPr>
      </p:pic>
    </p:spTree>
    <p:extLst>
      <p:ext uri="{BB962C8B-B14F-4D97-AF65-F5344CB8AC3E}">
        <p14:creationId xmlns:p14="http://schemas.microsoft.com/office/powerpoint/2010/main" val="3936361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kern="1200" dirty="0">
                <a:latin typeface="+mj-lt"/>
                <a:ea typeface="+mj-ea"/>
                <a:cs typeface="+mj-cs"/>
              </a:rPr>
              <a:t>Example</a:t>
            </a:r>
          </a:p>
        </p:txBody>
      </p:sp>
      <p:pic>
        <p:nvPicPr>
          <p:cNvPr id="6" name="Picture 5" descr="A person sleeping with his eyes closed&#10;&#10;Description automatically generated with medium confidence">
            <a:extLst>
              <a:ext uri="{FF2B5EF4-FFF2-40B4-BE49-F238E27FC236}">
                <a16:creationId xmlns:a16="http://schemas.microsoft.com/office/drawing/2014/main" id="{22BF583F-1B46-4050-83E6-DB601B60A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133" y="2011363"/>
            <a:ext cx="3850516" cy="4160837"/>
          </a:xfrm>
          <a:prstGeom prst="rect">
            <a:avLst/>
          </a:prstGeom>
        </p:spPr>
      </p:pic>
      <p:pic>
        <p:nvPicPr>
          <p:cNvPr id="8" name="Picture 7" descr="A person sleeping with his eyes closed&#10;&#10;Description automatically generated with low confidence">
            <a:extLst>
              <a:ext uri="{FF2B5EF4-FFF2-40B4-BE49-F238E27FC236}">
                <a16:creationId xmlns:a16="http://schemas.microsoft.com/office/drawing/2014/main" id="{4EE617BF-54FD-DFA8-8EC8-567E659DDAD0}"/>
              </a:ext>
            </a:extLst>
          </p:cNvPr>
          <p:cNvPicPr>
            <a:picLocks noChangeAspect="1"/>
          </p:cNvPicPr>
          <p:nvPr/>
        </p:nvPicPr>
        <p:blipFill>
          <a:blip r:embed="rId3"/>
          <a:stretch>
            <a:fillRect/>
          </a:stretch>
        </p:blipFill>
        <p:spPr>
          <a:xfrm>
            <a:off x="912314" y="2831313"/>
            <a:ext cx="2348495" cy="2520936"/>
          </a:xfrm>
          <a:prstGeom prst="rect">
            <a:avLst/>
          </a:prstGeom>
        </p:spPr>
      </p:pic>
      <p:cxnSp>
        <p:nvCxnSpPr>
          <p:cNvPr id="15" name="Connector: Curved 14">
            <a:extLst>
              <a:ext uri="{FF2B5EF4-FFF2-40B4-BE49-F238E27FC236}">
                <a16:creationId xmlns:a16="http://schemas.microsoft.com/office/drawing/2014/main" id="{C7C91A47-4E27-90A7-4696-62E2105F3AA2}"/>
              </a:ext>
            </a:extLst>
          </p:cNvPr>
          <p:cNvCxnSpPr>
            <a:cxnSpLocks/>
            <a:stCxn id="8" idx="3"/>
          </p:cNvCxnSpPr>
          <p:nvPr/>
        </p:nvCxnSpPr>
        <p:spPr>
          <a:xfrm>
            <a:off x="3260809" y="4091782"/>
            <a:ext cx="999324" cy="610692"/>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person sleeping with his eyes closed&#10;&#10;Description automatically generated with medium confidence">
            <a:extLst>
              <a:ext uri="{FF2B5EF4-FFF2-40B4-BE49-F238E27FC236}">
                <a16:creationId xmlns:a16="http://schemas.microsoft.com/office/drawing/2014/main" id="{C1F4A1BC-81C3-0F56-3096-5B672631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847" y="2831313"/>
            <a:ext cx="2347838" cy="2537055"/>
          </a:xfrm>
          <a:prstGeom prst="rect">
            <a:avLst/>
          </a:prstGeom>
        </p:spPr>
      </p:pic>
      <p:cxnSp>
        <p:nvCxnSpPr>
          <p:cNvPr id="18" name="Connector: Curved 17">
            <a:extLst>
              <a:ext uri="{FF2B5EF4-FFF2-40B4-BE49-F238E27FC236}">
                <a16:creationId xmlns:a16="http://schemas.microsoft.com/office/drawing/2014/main" id="{F9BC9BF2-8234-80C0-02D4-713EF834A68D}"/>
              </a:ext>
            </a:extLst>
          </p:cNvPr>
          <p:cNvCxnSpPr>
            <a:cxnSpLocks/>
          </p:cNvCxnSpPr>
          <p:nvPr/>
        </p:nvCxnSpPr>
        <p:spPr>
          <a:xfrm>
            <a:off x="8054348" y="3812568"/>
            <a:ext cx="877499" cy="67901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3E6866-AEB4-9619-E5E1-E39317BAFF6B}"/>
              </a:ext>
            </a:extLst>
          </p:cNvPr>
          <p:cNvSpPr/>
          <p:nvPr/>
        </p:nvSpPr>
        <p:spPr>
          <a:xfrm>
            <a:off x="8931847" y="2831313"/>
            <a:ext cx="2347838" cy="253705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TextBox 21">
            <a:extLst>
              <a:ext uri="{FF2B5EF4-FFF2-40B4-BE49-F238E27FC236}">
                <a16:creationId xmlns:a16="http://schemas.microsoft.com/office/drawing/2014/main" id="{568E7C0D-E7BA-04DA-CA83-636343EE981D}"/>
              </a:ext>
            </a:extLst>
          </p:cNvPr>
          <p:cNvSpPr txBox="1"/>
          <p:nvPr/>
        </p:nvSpPr>
        <p:spPr>
          <a:xfrm>
            <a:off x="8931847" y="2425174"/>
            <a:ext cx="1335612" cy="341632"/>
          </a:xfrm>
          <a:prstGeom prst="rect">
            <a:avLst/>
          </a:prstGeom>
          <a:noFill/>
        </p:spPr>
        <p:txBody>
          <a:bodyPr wrap="square" rtlCol="0">
            <a:spAutoFit/>
          </a:bodyPr>
          <a:lstStyle/>
          <a:p>
            <a:pPr defTabSz="822960">
              <a:spcAft>
                <a:spcPts val="600"/>
              </a:spcAft>
            </a:pPr>
            <a:r>
              <a:rPr lang="en-US" sz="1620" kern="1200">
                <a:solidFill>
                  <a:srgbClr val="FF0000"/>
                </a:solidFill>
                <a:latin typeface="+mn-lt"/>
                <a:ea typeface="+mn-ea"/>
                <a:cs typeface="+mn-cs"/>
              </a:rPr>
              <a:t>Red Alert</a:t>
            </a:r>
            <a:endParaRPr lang="en-IL">
              <a:solidFill>
                <a:srgbClr val="FF0000"/>
              </a:solidFill>
            </a:endParaRPr>
          </a:p>
        </p:txBody>
      </p:sp>
      <p:sp>
        <p:nvSpPr>
          <p:cNvPr id="23" name="TextBox 22">
            <a:extLst>
              <a:ext uri="{FF2B5EF4-FFF2-40B4-BE49-F238E27FC236}">
                <a16:creationId xmlns:a16="http://schemas.microsoft.com/office/drawing/2014/main" id="{60253A7D-FAD2-B955-1ACF-B7B24AC3A40E}"/>
              </a:ext>
            </a:extLst>
          </p:cNvPr>
          <p:cNvSpPr txBox="1"/>
          <p:nvPr/>
        </p:nvSpPr>
        <p:spPr>
          <a:xfrm rot="19853878">
            <a:off x="2815567" y="4935231"/>
            <a:ext cx="2177933" cy="834037"/>
          </a:xfrm>
          <a:prstGeom prst="rect">
            <a:avLst/>
          </a:prstGeom>
          <a:noFill/>
        </p:spPr>
        <p:txBody>
          <a:bodyPr wrap="square" rtlCol="0">
            <a:spAutoFit/>
          </a:bodyPr>
          <a:lstStyle/>
          <a:p>
            <a:pPr defTabSz="822960">
              <a:spcAft>
                <a:spcPts val="600"/>
              </a:spcAft>
            </a:pPr>
            <a:r>
              <a:rPr lang="en-US" sz="4860" kern="1200">
                <a:solidFill>
                  <a:schemeClr val="tx1"/>
                </a:solidFill>
                <a:latin typeface="+mn-lt"/>
                <a:ea typeface="+mn-ea"/>
                <a:cs typeface="+mn-cs"/>
              </a:rPr>
              <a:t>Detect</a:t>
            </a:r>
            <a:endParaRPr lang="en-IL" sz="5400"/>
          </a:p>
        </p:txBody>
      </p:sp>
      <p:sp>
        <p:nvSpPr>
          <p:cNvPr id="24" name="TextBox 23">
            <a:extLst>
              <a:ext uri="{FF2B5EF4-FFF2-40B4-BE49-F238E27FC236}">
                <a16:creationId xmlns:a16="http://schemas.microsoft.com/office/drawing/2014/main" id="{02AE294C-3ACF-DC77-4C0B-8040A2DF215F}"/>
              </a:ext>
            </a:extLst>
          </p:cNvPr>
          <p:cNvSpPr txBox="1"/>
          <p:nvPr/>
        </p:nvSpPr>
        <p:spPr>
          <a:xfrm rot="1395611">
            <a:off x="7842880" y="2988127"/>
            <a:ext cx="2177933" cy="834037"/>
          </a:xfrm>
          <a:prstGeom prst="rect">
            <a:avLst/>
          </a:prstGeom>
          <a:noFill/>
        </p:spPr>
        <p:txBody>
          <a:bodyPr wrap="square" rtlCol="0">
            <a:spAutoFit/>
          </a:bodyPr>
          <a:lstStyle/>
          <a:p>
            <a:pPr defTabSz="822960">
              <a:spcAft>
                <a:spcPts val="600"/>
              </a:spcAft>
            </a:pPr>
            <a:r>
              <a:rPr lang="en-US" sz="4860" kern="1200" dirty="0">
                <a:solidFill>
                  <a:schemeClr val="tx1"/>
                </a:solidFill>
                <a:latin typeface="+mn-lt"/>
                <a:ea typeface="+mn-ea"/>
                <a:cs typeface="+mn-cs"/>
              </a:rPr>
              <a:t>Alert</a:t>
            </a:r>
            <a:endParaRPr lang="en-IL" sz="5400" dirty="0"/>
          </a:p>
        </p:txBody>
      </p:sp>
      <p:pic>
        <p:nvPicPr>
          <p:cNvPr id="2" name="Picture 1" descr="A person sleeping with his eyes closed&#10;&#10;Description automatically generated with medium confidence">
            <a:extLst>
              <a:ext uri="{FF2B5EF4-FFF2-40B4-BE49-F238E27FC236}">
                <a16:creationId xmlns:a16="http://schemas.microsoft.com/office/drawing/2014/main" id="{8B377DE0-4AFE-138D-16D1-ACEAF69EDDDE}"/>
              </a:ext>
            </a:extLst>
          </p:cNvPr>
          <p:cNvPicPr>
            <a:picLocks noChangeAspect="1"/>
          </p:cNvPicPr>
          <p:nvPr/>
        </p:nvPicPr>
        <p:blipFill rotWithShape="1">
          <a:blip r:embed="rId2">
            <a:extLst>
              <a:ext uri="{28A0092B-C50C-407E-A947-70E740481C1C}">
                <a14:useLocalDpi xmlns:a14="http://schemas.microsoft.com/office/drawing/2010/main" val="0"/>
              </a:ext>
            </a:extLst>
          </a:blip>
          <a:srcRect l="16785" t="4984" r="56280" b="81769"/>
          <a:stretch/>
        </p:blipFill>
        <p:spPr>
          <a:xfrm>
            <a:off x="3667521" y="349294"/>
            <a:ext cx="2782654" cy="1478840"/>
          </a:xfrm>
          <a:prstGeom prst="rect">
            <a:avLst/>
          </a:prstGeom>
        </p:spPr>
      </p:pic>
      <p:pic>
        <p:nvPicPr>
          <p:cNvPr id="5" name="Graphic 4" descr="Magnifying glass with solid fill">
            <a:extLst>
              <a:ext uri="{FF2B5EF4-FFF2-40B4-BE49-F238E27FC236}">
                <a16:creationId xmlns:a16="http://schemas.microsoft.com/office/drawing/2014/main" id="{A50B8A03-FE34-A9EC-EAE3-7C7165763C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0723" y="1753890"/>
            <a:ext cx="1405623" cy="1405623"/>
          </a:xfrm>
          <a:prstGeom prst="rect">
            <a:avLst/>
          </a:prstGeom>
        </p:spPr>
      </p:pic>
    </p:spTree>
    <p:extLst>
      <p:ext uri="{BB962C8B-B14F-4D97-AF65-F5344CB8AC3E}">
        <p14:creationId xmlns:p14="http://schemas.microsoft.com/office/powerpoint/2010/main" val="3541663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1000" fill="hold"/>
                                        <p:tgtEl>
                                          <p:spTgt spid="18"/>
                                        </p:tgtEl>
                                        <p:attrNameLst>
                                          <p:attrName>ppt_w</p:attrName>
                                        </p:attrNameLst>
                                      </p:cBhvr>
                                      <p:tavLst>
                                        <p:tav tm="0">
                                          <p:val>
                                            <p:fltVal val="0"/>
                                          </p:val>
                                        </p:tav>
                                        <p:tav tm="100000">
                                          <p:val>
                                            <p:strVal val="#ppt_w"/>
                                          </p:val>
                                        </p:tav>
                                      </p:tavLst>
                                    </p:anim>
                                    <p:anim calcmode="lin" valueType="num">
                                      <p:cBhvr>
                                        <p:cTn id="43" dur="1000" fill="hold"/>
                                        <p:tgtEl>
                                          <p:spTgt spid="18"/>
                                        </p:tgtEl>
                                        <p:attrNameLst>
                                          <p:attrName>ppt_h</p:attrName>
                                        </p:attrNameLst>
                                      </p:cBhvr>
                                      <p:tavLst>
                                        <p:tav tm="0">
                                          <p:val>
                                            <p:fltVal val="0"/>
                                          </p:val>
                                        </p:tav>
                                        <p:tav tm="100000">
                                          <p:val>
                                            <p:strVal val="#ppt_h"/>
                                          </p:val>
                                        </p:tav>
                                      </p:tavLst>
                                    </p:anim>
                                    <p:anim calcmode="lin" valueType="num">
                                      <p:cBhvr>
                                        <p:cTn id="44" dur="1000" fill="hold"/>
                                        <p:tgtEl>
                                          <p:spTgt spid="18"/>
                                        </p:tgtEl>
                                        <p:attrNameLst>
                                          <p:attrName>style.rotation</p:attrName>
                                        </p:attrNameLst>
                                      </p:cBhvr>
                                      <p:tavLst>
                                        <p:tav tm="0">
                                          <p:val>
                                            <p:fltVal val="90"/>
                                          </p:val>
                                        </p:tav>
                                        <p:tav tm="100000">
                                          <p:val>
                                            <p:fltVal val="0"/>
                                          </p:val>
                                        </p:tav>
                                      </p:tavLst>
                                    </p:anim>
                                    <p:animEffect transition="in" filter="fade">
                                      <p:cBhvr>
                                        <p:cTn id="45" dur="1000"/>
                                        <p:tgtEl>
                                          <p:spTgt spid="1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1000" fill="hold"/>
                                        <p:tgtEl>
                                          <p:spTgt spid="24"/>
                                        </p:tgtEl>
                                        <p:attrNameLst>
                                          <p:attrName>ppt_w</p:attrName>
                                        </p:attrNameLst>
                                      </p:cBhvr>
                                      <p:tavLst>
                                        <p:tav tm="0">
                                          <p:val>
                                            <p:fltVal val="0"/>
                                          </p:val>
                                        </p:tav>
                                        <p:tav tm="100000">
                                          <p:val>
                                            <p:strVal val="#ppt_w"/>
                                          </p:val>
                                        </p:tav>
                                      </p:tavLst>
                                    </p:anim>
                                    <p:anim calcmode="lin" valueType="num">
                                      <p:cBhvr>
                                        <p:cTn id="49" dur="1000" fill="hold"/>
                                        <p:tgtEl>
                                          <p:spTgt spid="24"/>
                                        </p:tgtEl>
                                        <p:attrNameLst>
                                          <p:attrName>ppt_h</p:attrName>
                                        </p:attrNameLst>
                                      </p:cBhvr>
                                      <p:tavLst>
                                        <p:tav tm="0">
                                          <p:val>
                                            <p:fltVal val="0"/>
                                          </p:val>
                                        </p:tav>
                                        <p:tav tm="100000">
                                          <p:val>
                                            <p:strVal val="#ppt_h"/>
                                          </p:val>
                                        </p:tav>
                                      </p:tavLst>
                                    </p:anim>
                                    <p:anim calcmode="lin" valueType="num">
                                      <p:cBhvr>
                                        <p:cTn id="50" dur="1000" fill="hold"/>
                                        <p:tgtEl>
                                          <p:spTgt spid="24"/>
                                        </p:tgtEl>
                                        <p:attrNameLst>
                                          <p:attrName>style.rotation</p:attrName>
                                        </p:attrNameLst>
                                      </p:cBhvr>
                                      <p:tavLst>
                                        <p:tav tm="0">
                                          <p:val>
                                            <p:fltVal val="90"/>
                                          </p:val>
                                        </p:tav>
                                        <p:tav tm="100000">
                                          <p:val>
                                            <p:fltVal val="0"/>
                                          </p:val>
                                        </p:tav>
                                      </p:tavLst>
                                    </p:anim>
                                    <p:animEffect transition="in" filter="fade">
                                      <p:cBhvr>
                                        <p:cTn id="51" dur="1000"/>
                                        <p:tgtEl>
                                          <p:spTgt spid="24"/>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1000" fill="hold"/>
                                        <p:tgtEl>
                                          <p:spTgt spid="20"/>
                                        </p:tgtEl>
                                        <p:attrNameLst>
                                          <p:attrName>ppt_w</p:attrName>
                                        </p:attrNameLst>
                                      </p:cBhvr>
                                      <p:tavLst>
                                        <p:tav tm="0">
                                          <p:val>
                                            <p:fltVal val="0"/>
                                          </p:val>
                                        </p:tav>
                                        <p:tav tm="100000">
                                          <p:val>
                                            <p:strVal val="#ppt_w"/>
                                          </p:val>
                                        </p:tav>
                                      </p:tavLst>
                                    </p:anim>
                                    <p:anim calcmode="lin" valueType="num">
                                      <p:cBhvr>
                                        <p:cTn id="55" dur="1000" fill="hold"/>
                                        <p:tgtEl>
                                          <p:spTgt spid="20"/>
                                        </p:tgtEl>
                                        <p:attrNameLst>
                                          <p:attrName>ppt_h</p:attrName>
                                        </p:attrNameLst>
                                      </p:cBhvr>
                                      <p:tavLst>
                                        <p:tav tm="0">
                                          <p:val>
                                            <p:fltVal val="0"/>
                                          </p:val>
                                        </p:tav>
                                        <p:tav tm="100000">
                                          <p:val>
                                            <p:strVal val="#ppt_h"/>
                                          </p:val>
                                        </p:tav>
                                      </p:tavLst>
                                    </p:anim>
                                    <p:anim calcmode="lin" valueType="num">
                                      <p:cBhvr>
                                        <p:cTn id="56" dur="1000" fill="hold"/>
                                        <p:tgtEl>
                                          <p:spTgt spid="20"/>
                                        </p:tgtEl>
                                        <p:attrNameLst>
                                          <p:attrName>style.rotation</p:attrName>
                                        </p:attrNameLst>
                                      </p:cBhvr>
                                      <p:tavLst>
                                        <p:tav tm="0">
                                          <p:val>
                                            <p:fltVal val="90"/>
                                          </p:val>
                                        </p:tav>
                                        <p:tav tm="100000">
                                          <p:val>
                                            <p:fltVal val="0"/>
                                          </p:val>
                                        </p:tav>
                                      </p:tavLst>
                                    </p:anim>
                                    <p:animEffect transition="in" filter="fade">
                                      <p:cBhvr>
                                        <p:cTn id="57" dur="1000"/>
                                        <p:tgtEl>
                                          <p:spTgt spid="20"/>
                                        </p:tgtEl>
                                      </p:cBhvr>
                                    </p:animEffect>
                                  </p:childTnLst>
                                </p:cTn>
                              </p:par>
                              <p:par>
                                <p:cTn id="58" presetID="31"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1000" fill="hold"/>
                                        <p:tgtEl>
                                          <p:spTgt spid="17"/>
                                        </p:tgtEl>
                                        <p:attrNameLst>
                                          <p:attrName>ppt_w</p:attrName>
                                        </p:attrNameLst>
                                      </p:cBhvr>
                                      <p:tavLst>
                                        <p:tav tm="0">
                                          <p:val>
                                            <p:fltVal val="0"/>
                                          </p:val>
                                        </p:tav>
                                        <p:tav tm="100000">
                                          <p:val>
                                            <p:strVal val="#ppt_w"/>
                                          </p:val>
                                        </p:tav>
                                      </p:tavLst>
                                    </p:anim>
                                    <p:anim calcmode="lin" valueType="num">
                                      <p:cBhvr>
                                        <p:cTn id="61" dur="1000" fill="hold"/>
                                        <p:tgtEl>
                                          <p:spTgt spid="17"/>
                                        </p:tgtEl>
                                        <p:attrNameLst>
                                          <p:attrName>ppt_h</p:attrName>
                                        </p:attrNameLst>
                                      </p:cBhvr>
                                      <p:tavLst>
                                        <p:tav tm="0">
                                          <p:val>
                                            <p:fltVal val="0"/>
                                          </p:val>
                                        </p:tav>
                                        <p:tav tm="100000">
                                          <p:val>
                                            <p:strVal val="#ppt_h"/>
                                          </p:val>
                                        </p:tav>
                                      </p:tavLst>
                                    </p:anim>
                                    <p:anim calcmode="lin" valueType="num">
                                      <p:cBhvr>
                                        <p:cTn id="62" dur="1000" fill="hold"/>
                                        <p:tgtEl>
                                          <p:spTgt spid="17"/>
                                        </p:tgtEl>
                                        <p:attrNameLst>
                                          <p:attrName>style.rotation</p:attrName>
                                        </p:attrNameLst>
                                      </p:cBhvr>
                                      <p:tavLst>
                                        <p:tav tm="0">
                                          <p:val>
                                            <p:fltVal val="90"/>
                                          </p:val>
                                        </p:tav>
                                        <p:tav tm="100000">
                                          <p:val>
                                            <p:fltVal val="0"/>
                                          </p:val>
                                        </p:tav>
                                      </p:tavLst>
                                    </p:anim>
                                    <p:animEffect transition="in" filter="fade">
                                      <p:cBhvr>
                                        <p:cTn id="63" dur="1000"/>
                                        <p:tgtEl>
                                          <p:spTgt spid="17"/>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1000" fill="hold"/>
                                        <p:tgtEl>
                                          <p:spTgt spid="22"/>
                                        </p:tgtEl>
                                        <p:attrNameLst>
                                          <p:attrName>ppt_w</p:attrName>
                                        </p:attrNameLst>
                                      </p:cBhvr>
                                      <p:tavLst>
                                        <p:tav tm="0">
                                          <p:val>
                                            <p:fltVal val="0"/>
                                          </p:val>
                                        </p:tav>
                                        <p:tav tm="100000">
                                          <p:val>
                                            <p:strVal val="#ppt_w"/>
                                          </p:val>
                                        </p:tav>
                                      </p:tavLst>
                                    </p:anim>
                                    <p:anim calcmode="lin" valueType="num">
                                      <p:cBhvr>
                                        <p:cTn id="67" dur="1000" fill="hold"/>
                                        <p:tgtEl>
                                          <p:spTgt spid="22"/>
                                        </p:tgtEl>
                                        <p:attrNameLst>
                                          <p:attrName>ppt_h</p:attrName>
                                        </p:attrNameLst>
                                      </p:cBhvr>
                                      <p:tavLst>
                                        <p:tav tm="0">
                                          <p:val>
                                            <p:fltVal val="0"/>
                                          </p:val>
                                        </p:tav>
                                        <p:tav tm="100000">
                                          <p:val>
                                            <p:strVal val="#ppt_h"/>
                                          </p:val>
                                        </p:tav>
                                      </p:tavLst>
                                    </p:anim>
                                    <p:anim calcmode="lin" valueType="num">
                                      <p:cBhvr>
                                        <p:cTn id="68" dur="1000" fill="hold"/>
                                        <p:tgtEl>
                                          <p:spTgt spid="22"/>
                                        </p:tgtEl>
                                        <p:attrNameLst>
                                          <p:attrName>style.rotation</p:attrName>
                                        </p:attrNameLst>
                                      </p:cBhvr>
                                      <p:tavLst>
                                        <p:tav tm="0">
                                          <p:val>
                                            <p:fltVal val="90"/>
                                          </p:val>
                                        </p:tav>
                                        <p:tav tm="100000">
                                          <p:val>
                                            <p:fltVal val="0"/>
                                          </p:val>
                                        </p:tav>
                                      </p:tavLst>
                                    </p:anim>
                                    <p:animEffect transition="in" filter="fade">
                                      <p:cBhvr>
                                        <p:cTn id="6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F9768611-80DF-6B76-0012-14F44159CF0F}"/>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dirty="0"/>
              <a:t>Now The Handsome One</a:t>
            </a:r>
            <a:endParaRPr lang="en-US" kern="1200" dirty="0">
              <a:latin typeface="+mj-lt"/>
              <a:ea typeface="+mj-ea"/>
              <a:cs typeface="+mj-cs"/>
            </a:endParaRPr>
          </a:p>
        </p:txBody>
      </p:sp>
      <p:pic>
        <p:nvPicPr>
          <p:cNvPr id="3" name="Picture 2" descr="A person with his hand on his chin&#10;&#10;Description automatically generated with medium confidence">
            <a:extLst>
              <a:ext uri="{FF2B5EF4-FFF2-40B4-BE49-F238E27FC236}">
                <a16:creationId xmlns:a16="http://schemas.microsoft.com/office/drawing/2014/main" id="{A197AEA0-8CA4-DAE8-848E-9895954A2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122" y="1880171"/>
            <a:ext cx="3439005" cy="4401164"/>
          </a:xfrm>
          <a:prstGeom prst="rect">
            <a:avLst/>
          </a:prstGeom>
        </p:spPr>
      </p:pic>
    </p:spTree>
    <p:extLst>
      <p:ext uri="{BB962C8B-B14F-4D97-AF65-F5344CB8AC3E}">
        <p14:creationId xmlns:p14="http://schemas.microsoft.com/office/powerpoint/2010/main" val="2667021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56042A-D2DE-2D1C-F3C5-FB982420C75E}"/>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mj-lt"/>
                <a:ea typeface="+mj-ea"/>
                <a:cs typeface="+mj-cs"/>
              </a:rPr>
              <a:t>CNN</a:t>
            </a:r>
          </a:p>
        </p:txBody>
      </p:sp>
      <p:sp>
        <p:nvSpPr>
          <p:cNvPr id="7" name="TextBox 6">
            <a:extLst>
              <a:ext uri="{FF2B5EF4-FFF2-40B4-BE49-F238E27FC236}">
                <a16:creationId xmlns:a16="http://schemas.microsoft.com/office/drawing/2014/main" id="{3CE14DF1-EF74-DA56-1025-8764D792DBE7}"/>
              </a:ext>
            </a:extLst>
          </p:cNvPr>
          <p:cNvSpPr txBox="1"/>
          <p:nvPr/>
        </p:nvSpPr>
        <p:spPr>
          <a:xfrm>
            <a:off x="862366" y="2194102"/>
            <a:ext cx="3427001" cy="3908586"/>
          </a:xfrm>
          <a:prstGeom prst="rect">
            <a:avLst/>
          </a:prstGeom>
        </p:spPr>
        <p:txBody>
          <a:bodyPr vert="horz" lIns="91440" tIns="45720" rIns="91440" bIns="45720" rtlCol="0">
            <a:normAutofit/>
          </a:bodyPr>
          <a:lstStyle/>
          <a:p>
            <a:pPr>
              <a:lnSpc>
                <a:spcPct val="90000"/>
              </a:lnSpc>
              <a:spcAft>
                <a:spcPts val="600"/>
              </a:spcAft>
            </a:pPr>
            <a:r>
              <a:rPr lang="en-US" sz="1700" dirty="0"/>
              <a:t>Convolutional Neural Networks (CNNs) are deep learning algorithms for image processing. They learn features through convolutional layers that apply filters to the input image. Pooling layers down sample the features, and fully connected layers generate predictions. CNNs excel at visual tasks by capturing relevant features and hierarchical patterns. They are widely used in image classification, object detection, and more.</a:t>
            </a:r>
          </a:p>
        </p:txBody>
      </p:sp>
      <p:pic>
        <p:nvPicPr>
          <p:cNvPr id="5" name="Picture 4" descr="A picture containing diagram, text, line, plan&#10;&#10;Description automatically generated">
            <a:extLst>
              <a:ext uri="{FF2B5EF4-FFF2-40B4-BE49-F238E27FC236}">
                <a16:creationId xmlns:a16="http://schemas.microsoft.com/office/drawing/2014/main" id="{A298E99C-E820-388A-856B-CA6D046D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5457" y="1920624"/>
            <a:ext cx="6155141" cy="3040492"/>
          </a:xfrm>
          <a:prstGeom prst="rect">
            <a:avLst/>
          </a:prstGeom>
        </p:spPr>
      </p:pic>
    </p:spTree>
    <p:extLst>
      <p:ext uri="{BB962C8B-B14F-4D97-AF65-F5344CB8AC3E}">
        <p14:creationId xmlns:p14="http://schemas.microsoft.com/office/powerpoint/2010/main" val="416651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8F865-88E2-BA77-9067-0A2039F9C144}"/>
              </a:ext>
            </a:extLst>
          </p:cNvPr>
          <p:cNvSpPr>
            <a:spLocks noGrp="1"/>
          </p:cNvSpPr>
          <p:nvPr>
            <p:ph type="title"/>
          </p:nvPr>
        </p:nvSpPr>
        <p:spPr>
          <a:xfrm>
            <a:off x="1137034" y="609600"/>
            <a:ext cx="6478417" cy="1322887"/>
          </a:xfrm>
        </p:spPr>
        <p:txBody>
          <a:bodyPr>
            <a:normAutofit/>
          </a:bodyPr>
          <a:lstStyle/>
          <a:p>
            <a:r>
              <a:rPr lang="en-US" dirty="0"/>
              <a:t>Agenda</a:t>
            </a:r>
            <a:endParaRPr lang="en-IL" dirty="0"/>
          </a:p>
        </p:txBody>
      </p:sp>
      <p:sp>
        <p:nvSpPr>
          <p:cNvPr id="12" name="Freeform: Shape 11">
            <a:extLst>
              <a:ext uri="{FF2B5EF4-FFF2-40B4-BE49-F238E27FC236}">
                <a16:creationId xmlns:a16="http://schemas.microsoft.com/office/drawing/2014/main" id="{C1657055-16FE-41A2-B207-7880F6DCA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8484277C-B91A-87FD-F961-198668E19CA4}"/>
              </a:ext>
            </a:extLst>
          </p:cNvPr>
          <p:cNvSpPr>
            <a:spLocks noGrp="1"/>
          </p:cNvSpPr>
          <p:nvPr>
            <p:ph idx="1"/>
          </p:nvPr>
        </p:nvSpPr>
        <p:spPr>
          <a:xfrm>
            <a:off x="1137035" y="2194102"/>
            <a:ext cx="6260052" cy="3230883"/>
          </a:xfrm>
        </p:spPr>
        <p:txBody>
          <a:bodyPr>
            <a:normAutofit/>
          </a:bodyPr>
          <a:lstStyle/>
          <a:p>
            <a:r>
              <a:rPr lang="en-US" sz="2000" dirty="0"/>
              <a:t>Problem</a:t>
            </a:r>
          </a:p>
          <a:p>
            <a:r>
              <a:rPr lang="en-US" sz="2000" dirty="0"/>
              <a:t>Solution</a:t>
            </a:r>
          </a:p>
          <a:p>
            <a:r>
              <a:rPr lang="en-US" sz="2000" dirty="0"/>
              <a:t>Model architecture</a:t>
            </a:r>
          </a:p>
          <a:p>
            <a:r>
              <a:rPr lang="en-US" sz="2000" dirty="0"/>
              <a:t>Challenges</a:t>
            </a:r>
          </a:p>
          <a:p>
            <a:endParaRPr lang="en-IL" sz="2000" dirty="0"/>
          </a:p>
        </p:txBody>
      </p:sp>
      <p:sp>
        <p:nvSpPr>
          <p:cNvPr id="14" name="Freeform: Shape 13">
            <a:extLst>
              <a:ext uri="{FF2B5EF4-FFF2-40B4-BE49-F238E27FC236}">
                <a16:creationId xmlns:a16="http://schemas.microsoft.com/office/drawing/2014/main" id="{F3BD3BB9-3CB5-4253-A27D-6B7904723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 Secure">
            <a:extLst>
              <a:ext uri="{FF2B5EF4-FFF2-40B4-BE49-F238E27FC236}">
                <a16:creationId xmlns:a16="http://schemas.microsoft.com/office/drawing/2014/main" id="{88560EBA-ECE5-BC57-0C32-C5A4085114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3123" y="1662682"/>
            <a:ext cx="3521122" cy="3521122"/>
          </a:xfrm>
          <a:prstGeom prst="rect">
            <a:avLst/>
          </a:prstGeom>
        </p:spPr>
      </p:pic>
    </p:spTree>
    <p:extLst>
      <p:ext uri="{BB962C8B-B14F-4D97-AF65-F5344CB8AC3E}">
        <p14:creationId xmlns:p14="http://schemas.microsoft.com/office/powerpoint/2010/main" val="131965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065B39-1A0B-A4D6-64F2-9ADC99AA1959}"/>
              </a:ext>
            </a:extLst>
          </p:cNvPr>
          <p:cNvSpPr>
            <a:spLocks noGrp="1"/>
          </p:cNvSpPr>
          <p:nvPr>
            <p:ph type="title"/>
          </p:nvPr>
        </p:nvSpPr>
        <p:spPr>
          <a:xfrm>
            <a:off x="1234306" y="279041"/>
            <a:ext cx="10005161" cy="949606"/>
          </a:xfrm>
        </p:spPr>
        <p:txBody>
          <a:bodyPr vert="horz" lIns="91440" tIns="45720" rIns="91440" bIns="45720" rtlCol="0">
            <a:normAutofit/>
          </a:bodyPr>
          <a:lstStyle/>
          <a:p>
            <a:pPr algn="ctr"/>
            <a:r>
              <a:rPr lang="en-US" kern="1200" dirty="0">
                <a:latin typeface="+mj-lt"/>
                <a:ea typeface="+mj-ea"/>
                <a:cs typeface="+mj-cs"/>
              </a:rPr>
              <a:t>Architecture</a:t>
            </a:r>
          </a:p>
        </p:txBody>
      </p:sp>
      <p:sp>
        <p:nvSpPr>
          <p:cNvPr id="17" name="Freeform: Shape 16">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10D2E3F4-323F-23E4-79BF-E48C0E5F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925" y="3634334"/>
            <a:ext cx="3704201" cy="2180911"/>
          </a:xfrm>
          <a:prstGeom prst="rect">
            <a:avLst/>
          </a:prstGeom>
        </p:spPr>
      </p:pic>
      <p:pic>
        <p:nvPicPr>
          <p:cNvPr id="8" name="Picture 7" descr="A picture containing text, sketch, diagram, drawing&#10;&#10;Description automatically generated">
            <a:extLst>
              <a:ext uri="{FF2B5EF4-FFF2-40B4-BE49-F238E27FC236}">
                <a16:creationId xmlns:a16="http://schemas.microsoft.com/office/drawing/2014/main" id="{F214B352-4677-9C1E-AA0D-991901F29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491" y="3294937"/>
            <a:ext cx="4869035" cy="2520308"/>
          </a:xfrm>
          <a:prstGeom prst="rect">
            <a:avLst/>
          </a:prstGeom>
        </p:spPr>
      </p:pic>
      <p:sp>
        <p:nvSpPr>
          <p:cNvPr id="9" name="TextBox 8">
            <a:extLst>
              <a:ext uri="{FF2B5EF4-FFF2-40B4-BE49-F238E27FC236}">
                <a16:creationId xmlns:a16="http://schemas.microsoft.com/office/drawing/2014/main" id="{0FB225C7-A534-0C15-F4D2-4D71671A038A}"/>
              </a:ext>
            </a:extLst>
          </p:cNvPr>
          <p:cNvSpPr txBox="1"/>
          <p:nvPr/>
        </p:nvSpPr>
        <p:spPr>
          <a:xfrm>
            <a:off x="1234306"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Faster-RCNN</a:t>
            </a:r>
            <a:endParaRPr lang="en-IL" b="1"/>
          </a:p>
        </p:txBody>
      </p:sp>
      <p:sp>
        <p:nvSpPr>
          <p:cNvPr id="10" name="TextBox 9">
            <a:extLst>
              <a:ext uri="{FF2B5EF4-FFF2-40B4-BE49-F238E27FC236}">
                <a16:creationId xmlns:a16="http://schemas.microsoft.com/office/drawing/2014/main" id="{1393F456-28B7-2119-0333-7798022E2B97}"/>
              </a:ext>
            </a:extLst>
          </p:cNvPr>
          <p:cNvSpPr txBox="1"/>
          <p:nvPr/>
        </p:nvSpPr>
        <p:spPr>
          <a:xfrm>
            <a:off x="7080887" y="2876115"/>
            <a:ext cx="3067645" cy="338875"/>
          </a:xfrm>
          <a:prstGeom prst="rect">
            <a:avLst/>
          </a:prstGeom>
          <a:noFill/>
        </p:spPr>
        <p:txBody>
          <a:bodyPr wrap="square" rtlCol="0">
            <a:spAutoFit/>
          </a:bodyPr>
          <a:lstStyle/>
          <a:p>
            <a:pPr defTabSz="813816">
              <a:spcAft>
                <a:spcPts val="600"/>
              </a:spcAft>
            </a:pPr>
            <a:r>
              <a:rPr lang="en-US" sz="1602" b="1" kern="1200">
                <a:solidFill>
                  <a:schemeClr val="tx1"/>
                </a:solidFill>
                <a:latin typeface="+mn-lt"/>
                <a:ea typeface="+mn-ea"/>
                <a:cs typeface="+mn-cs"/>
              </a:rPr>
              <a:t>YOLO</a:t>
            </a:r>
            <a:endParaRPr lang="en-IL" b="1"/>
          </a:p>
        </p:txBody>
      </p:sp>
      <p:sp>
        <p:nvSpPr>
          <p:cNvPr id="2" name="TextBox 1">
            <a:extLst>
              <a:ext uri="{FF2B5EF4-FFF2-40B4-BE49-F238E27FC236}">
                <a16:creationId xmlns:a16="http://schemas.microsoft.com/office/drawing/2014/main" id="{BA29B7AE-B47E-D5E0-8B7E-9C3CA818D7A1}"/>
              </a:ext>
            </a:extLst>
          </p:cNvPr>
          <p:cNvSpPr txBox="1"/>
          <p:nvPr/>
        </p:nvSpPr>
        <p:spPr>
          <a:xfrm>
            <a:off x="963941" y="965807"/>
            <a:ext cx="10545890" cy="1754326"/>
          </a:xfrm>
          <a:prstGeom prst="rect">
            <a:avLst/>
          </a:prstGeom>
          <a:noFill/>
        </p:spPr>
        <p:txBody>
          <a:bodyPr wrap="square" rtlCol="0">
            <a:spAutoFit/>
          </a:bodyPr>
          <a:lstStyle/>
          <a:p>
            <a:pPr algn="ctr"/>
            <a:endParaRPr lang="en-US" dirty="0"/>
          </a:p>
          <a:p>
            <a:pPr algn="ctr"/>
            <a:r>
              <a:rPr lang="en-US" dirty="0"/>
              <a:t>YOLO and Faster R-CNN are object detection algorithms used in computer vision. YOLO is known for its real-time performance, dividing the image into a grid and making predictions directly. However, it may struggle with small objects. Faster R-CNN employs a two-stage approach using region proposals, resulting in precise localization but slower speed. Both algorithms have contributed to advancements in object detection for various applications.</a:t>
            </a:r>
            <a:endParaRPr lang="en-IL" dirty="0"/>
          </a:p>
        </p:txBody>
      </p:sp>
    </p:spTree>
    <p:extLst>
      <p:ext uri="{BB962C8B-B14F-4D97-AF65-F5344CB8AC3E}">
        <p14:creationId xmlns:p14="http://schemas.microsoft.com/office/powerpoint/2010/main" val="17248176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1ADC1-27D5-44FC-1DF7-ECC921042B4D}"/>
              </a:ext>
            </a:extLst>
          </p:cNvPr>
          <p:cNvSpPr>
            <a:spLocks noGrp="1"/>
          </p:cNvSpPr>
          <p:nvPr>
            <p:ph type="title"/>
          </p:nvPr>
        </p:nvSpPr>
        <p:spPr>
          <a:xfrm>
            <a:off x="6513788" y="365125"/>
            <a:ext cx="4840010" cy="1807305"/>
          </a:xfrm>
        </p:spPr>
        <p:txBody>
          <a:bodyPr>
            <a:normAutofit/>
          </a:bodyPr>
          <a:lstStyle/>
          <a:p>
            <a:r>
              <a:rPr lang="en-US" dirty="0"/>
              <a:t>Challenges</a:t>
            </a:r>
            <a:endParaRPr lang="en-IL" dirty="0"/>
          </a:p>
        </p:txBody>
      </p:sp>
      <p:pic>
        <p:nvPicPr>
          <p:cNvPr id="5" name="Picture 4" descr="Arrows pointing right while one points left">
            <a:extLst>
              <a:ext uri="{FF2B5EF4-FFF2-40B4-BE49-F238E27FC236}">
                <a16:creationId xmlns:a16="http://schemas.microsoft.com/office/drawing/2014/main" id="{7768510F-3BDF-DF65-2B7A-122AE27B031B}"/>
              </a:ext>
            </a:extLst>
          </p:cNvPr>
          <p:cNvPicPr>
            <a:picLocks noChangeAspect="1"/>
          </p:cNvPicPr>
          <p:nvPr/>
        </p:nvPicPr>
        <p:blipFill rotWithShape="1">
          <a:blip r:embed="rId2"/>
          <a:srcRect l="27967" r="1249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FC24718-98C4-78B0-3573-E781E2747A22}"/>
              </a:ext>
            </a:extLst>
          </p:cNvPr>
          <p:cNvSpPr>
            <a:spLocks noGrp="1"/>
          </p:cNvSpPr>
          <p:nvPr>
            <p:ph idx="1"/>
          </p:nvPr>
        </p:nvSpPr>
        <p:spPr>
          <a:xfrm>
            <a:off x="6513788" y="2333297"/>
            <a:ext cx="4840010" cy="3843666"/>
          </a:xfrm>
        </p:spPr>
        <p:txBody>
          <a:bodyPr>
            <a:normAutofit/>
          </a:bodyPr>
          <a:lstStyle/>
          <a:p>
            <a:pPr>
              <a:lnSpc>
                <a:spcPct val="300000"/>
              </a:lnSpc>
            </a:pPr>
            <a:r>
              <a:rPr lang="en-US" sz="2000" dirty="0"/>
              <a:t>Data</a:t>
            </a:r>
          </a:p>
          <a:p>
            <a:pPr>
              <a:lnSpc>
                <a:spcPct val="300000"/>
              </a:lnSpc>
            </a:pPr>
            <a:r>
              <a:rPr lang="en-US" sz="2000" dirty="0"/>
              <a:t>Overfitting</a:t>
            </a:r>
          </a:p>
          <a:p>
            <a:pPr>
              <a:lnSpc>
                <a:spcPct val="300000"/>
              </a:lnSpc>
            </a:pPr>
            <a:r>
              <a:rPr lang="en-US" sz="2000" dirty="0"/>
              <a:t>False positives</a:t>
            </a:r>
            <a:endParaRPr lang="en-IL" sz="2000" dirty="0"/>
          </a:p>
        </p:txBody>
      </p:sp>
    </p:spTree>
    <p:extLst>
      <p:ext uri="{BB962C8B-B14F-4D97-AF65-F5344CB8AC3E}">
        <p14:creationId xmlns:p14="http://schemas.microsoft.com/office/powerpoint/2010/main" val="4255329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F849-92E1-DE8D-8343-72472AC5EE5D}"/>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gn="ctr"/>
            <a:r>
              <a:rPr lang="en-US" sz="4000" kern="1200" dirty="0">
                <a:solidFill>
                  <a:schemeClr val="tx2"/>
                </a:solidFill>
                <a:latin typeface="+mj-lt"/>
                <a:ea typeface="+mj-ea"/>
                <a:cs typeface="+mj-cs"/>
              </a:rPr>
              <a:t>Q&amp;A</a:t>
            </a:r>
          </a:p>
        </p:txBody>
      </p:sp>
      <p:pic>
        <p:nvPicPr>
          <p:cNvPr id="6" name="Graphic 5" descr="Question mark">
            <a:extLst>
              <a:ext uri="{FF2B5EF4-FFF2-40B4-BE49-F238E27FC236}">
                <a16:creationId xmlns:a16="http://schemas.microsoft.com/office/drawing/2014/main" id="{071B41C2-BF44-7404-1657-C0D150D541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97544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D9F2EB-32CF-ADB0-4252-03BE2182E7F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5B195753-DB60-5A57-260C-6122ABFD09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6705772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639C4-14F8-E510-8E60-5FBC2ABE3B7D}"/>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Problem</a:t>
            </a:r>
          </a:p>
        </p:txBody>
      </p:sp>
      <p:pic>
        <p:nvPicPr>
          <p:cNvPr id="4" name="Picture 3" descr="3D black question marks with one yellow question mark">
            <a:extLst>
              <a:ext uri="{FF2B5EF4-FFF2-40B4-BE49-F238E27FC236}">
                <a16:creationId xmlns:a16="http://schemas.microsoft.com/office/drawing/2014/main" id="{969D8597-1D97-5E04-3544-4DF5AE2F35EA}"/>
              </a:ext>
            </a:extLst>
          </p:cNvPr>
          <p:cNvPicPr>
            <a:picLocks noChangeAspect="1"/>
          </p:cNvPicPr>
          <p:nvPr/>
        </p:nvPicPr>
        <p:blipFill rotWithShape="1">
          <a:blip r:embed="rId2"/>
          <a:srcRect b="403"/>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37531285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8859C-0C63-F1C4-543F-774481AF2FCA}"/>
              </a:ext>
            </a:extLst>
          </p:cNvPr>
          <p:cNvSpPr>
            <a:spLocks noGrp="1"/>
          </p:cNvSpPr>
          <p:nvPr>
            <p:ph type="title"/>
          </p:nvPr>
        </p:nvSpPr>
        <p:spPr>
          <a:xfrm>
            <a:off x="838201" y="365125"/>
            <a:ext cx="5251316" cy="1807305"/>
          </a:xfrm>
        </p:spPr>
        <p:txBody>
          <a:bodyPr>
            <a:normAutofit/>
          </a:bodyPr>
          <a:lstStyle/>
          <a:p>
            <a:r>
              <a:rPr lang="en-US" sz="3700" b="0" i="0" dirty="0">
                <a:effectLst/>
                <a:latin typeface="Inter"/>
              </a:rPr>
              <a:t>"God himself is not secure, having given man dominion over his work”</a:t>
            </a:r>
            <a:endParaRPr lang="en-IL" sz="3700" dirty="0"/>
          </a:p>
        </p:txBody>
      </p:sp>
      <p:sp>
        <p:nvSpPr>
          <p:cNvPr id="3" name="Content Placeholder 2">
            <a:extLst>
              <a:ext uri="{FF2B5EF4-FFF2-40B4-BE49-F238E27FC236}">
                <a16:creationId xmlns:a16="http://schemas.microsoft.com/office/drawing/2014/main" id="{305F8AD7-2BD4-77B0-1749-82C4E65509B0}"/>
              </a:ext>
            </a:extLst>
          </p:cNvPr>
          <p:cNvSpPr>
            <a:spLocks noGrp="1"/>
          </p:cNvSpPr>
          <p:nvPr>
            <p:ph idx="1"/>
          </p:nvPr>
        </p:nvSpPr>
        <p:spPr>
          <a:xfrm>
            <a:off x="838200" y="2333297"/>
            <a:ext cx="4619621" cy="3843666"/>
          </a:xfrm>
        </p:spPr>
        <p:txBody>
          <a:bodyPr>
            <a:normAutofit/>
          </a:bodyPr>
          <a:lstStyle/>
          <a:p>
            <a:pPr marL="0" indent="0">
              <a:buNone/>
            </a:pPr>
            <a:r>
              <a:rPr lang="en-US" sz="2000" b="0" i="0" dirty="0">
                <a:effectLst/>
                <a:latin typeface="Inter"/>
              </a:rPr>
              <a:t>Helen Keller</a:t>
            </a:r>
            <a:endParaRPr lang="en-IL" sz="2000" dirty="0"/>
          </a:p>
        </p:txBody>
      </p:sp>
      <p:pic>
        <p:nvPicPr>
          <p:cNvPr id="5" name="Picture 4" descr="A picture containing human face, clothing, portrait, person&#10;&#10;Description automatically generated">
            <a:extLst>
              <a:ext uri="{FF2B5EF4-FFF2-40B4-BE49-F238E27FC236}">
                <a16:creationId xmlns:a16="http://schemas.microsoft.com/office/drawing/2014/main" id="{0660D2B4-B063-49F6-4E87-76B61E95E583}"/>
              </a:ext>
            </a:extLst>
          </p:cNvPr>
          <p:cNvPicPr>
            <a:picLocks noChangeAspect="1"/>
          </p:cNvPicPr>
          <p:nvPr/>
        </p:nvPicPr>
        <p:blipFill rotWithShape="1">
          <a:blip r:embed="rId2">
            <a:extLst>
              <a:ext uri="{28A0092B-C50C-407E-A947-70E740481C1C}">
                <a14:useLocalDpi xmlns:a14="http://schemas.microsoft.com/office/drawing/2010/main" val="0"/>
              </a:ext>
            </a:extLst>
          </a:blip>
          <a:srcRect b="65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02919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364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836579" y="2431765"/>
            <a:ext cx="10097310" cy="3320031"/>
          </a:xfrm>
        </p:spPr>
        <p:txBody>
          <a:bodyPr anchor="ctr">
            <a:normAutofit/>
          </a:bodyPr>
          <a:lstStyle/>
          <a:p>
            <a:pPr marL="0" indent="0">
              <a:lnSpc>
                <a:spcPct val="150000"/>
              </a:lnSpc>
              <a:buNone/>
            </a:pPr>
            <a:r>
              <a:rPr lang="en-US" dirty="0">
                <a:solidFill>
                  <a:schemeClr val="tx1">
                    <a:lumMod val="85000"/>
                    <a:lumOff val="15000"/>
                  </a:schemeClr>
                </a:solidFill>
              </a:rPr>
              <a:t>Security guards are vital for maintaining the safety of public spaces, however, Incidents such as theft, vandalism, and violence can occur when security guards are unaware, leading to loss of property and sometimes injury or loss of life.</a:t>
            </a:r>
            <a:endParaRPr lang="en-IL"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894BD-A587-9C82-1CD4-4D4EB4850988}"/>
              </a:ext>
            </a:extLst>
          </p:cNvPr>
          <p:cNvSpPr>
            <a:spLocks noGrp="1"/>
          </p:cNvSpPr>
          <p:nvPr>
            <p:ph type="title"/>
          </p:nvPr>
        </p:nvSpPr>
        <p:spPr>
          <a:xfrm>
            <a:off x="648511" y="388927"/>
            <a:ext cx="9144000" cy="1152663"/>
          </a:xfrm>
        </p:spPr>
        <p:txBody>
          <a:bodyPr vert="horz" lIns="91440" tIns="45720" rIns="91440" bIns="45720" rtlCol="0" anchor="b">
            <a:normAutofit/>
          </a:bodyPr>
          <a:lstStyle/>
          <a:p>
            <a:r>
              <a:rPr lang="en-US" dirty="0"/>
              <a:t>Problem</a:t>
            </a:r>
          </a:p>
        </p:txBody>
      </p:sp>
    </p:spTree>
    <p:extLst>
      <p:ext uri="{BB962C8B-B14F-4D97-AF65-F5344CB8AC3E}">
        <p14:creationId xmlns:p14="http://schemas.microsoft.com/office/powerpoint/2010/main" val="4142919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702E-F4E0-47FC-A74C-ECD9647A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00AA6-542B-735A-782D-16C9F3037DB6}"/>
              </a:ext>
            </a:extLst>
          </p:cNvPr>
          <p:cNvSpPr>
            <a:spLocks noGrp="1"/>
          </p:cNvSpPr>
          <p:nvPr>
            <p:ph type="title"/>
          </p:nvPr>
        </p:nvSpPr>
        <p:spPr>
          <a:xfrm>
            <a:off x="1524000" y="3851974"/>
            <a:ext cx="9144000" cy="1152663"/>
          </a:xfrm>
        </p:spPr>
        <p:txBody>
          <a:bodyPr vert="horz" lIns="91440" tIns="45720" rIns="91440" bIns="45720" rtlCol="0" anchor="b">
            <a:normAutofit/>
          </a:bodyPr>
          <a:lstStyle/>
          <a:p>
            <a:pPr algn="ctr"/>
            <a:r>
              <a:rPr lang="en-US" dirty="0"/>
              <a:t>Solution </a:t>
            </a:r>
            <a:endParaRPr lang="en-US"/>
          </a:p>
        </p:txBody>
      </p:sp>
      <p:pic>
        <p:nvPicPr>
          <p:cNvPr id="4" name="Picture 3" descr="A yellow puzzle piece completing a black puzzle">
            <a:extLst>
              <a:ext uri="{FF2B5EF4-FFF2-40B4-BE49-F238E27FC236}">
                <a16:creationId xmlns:a16="http://schemas.microsoft.com/office/drawing/2014/main" id="{E7035CAA-3C42-CE68-D136-3E5E99C6F504}"/>
              </a:ext>
            </a:extLst>
          </p:cNvPr>
          <p:cNvPicPr>
            <a:picLocks noChangeAspect="1"/>
          </p:cNvPicPr>
          <p:nvPr/>
        </p:nvPicPr>
        <p:blipFill rotWithShape="1">
          <a:blip r:embed="rId2"/>
          <a:srcRect t="11923" b="33616"/>
          <a:stretch/>
        </p:blipFill>
        <p:spPr>
          <a:xfrm>
            <a:off x="838201" y="10"/>
            <a:ext cx="10484412" cy="3811394"/>
          </a:xfrm>
          <a:custGeom>
            <a:avLst/>
            <a:gdLst/>
            <a:ahLst/>
            <a:cxnLst/>
            <a:rect l="l" t="t" r="r" b="b"/>
            <a:pathLst>
              <a:path w="10484412" h="3811404">
                <a:moveTo>
                  <a:pt x="0" y="3811403"/>
                </a:moveTo>
                <a:lnTo>
                  <a:pt x="10484412" y="3811403"/>
                </a:lnTo>
                <a:lnTo>
                  <a:pt x="10484412" y="3811404"/>
                </a:lnTo>
                <a:lnTo>
                  <a:pt x="0" y="3811404"/>
                </a:lnTo>
                <a:close/>
                <a:moveTo>
                  <a:pt x="181717" y="0"/>
                </a:moveTo>
                <a:lnTo>
                  <a:pt x="10224015" y="0"/>
                </a:lnTo>
                <a:cubicBezTo>
                  <a:pt x="10261561" y="45054"/>
                  <a:pt x="10301611" y="85103"/>
                  <a:pt x="10369193" y="110134"/>
                </a:cubicBezTo>
                <a:cubicBezTo>
                  <a:pt x="10321635" y="167704"/>
                  <a:pt x="10236530" y="182722"/>
                  <a:pt x="10173954" y="222771"/>
                </a:cubicBezTo>
                <a:cubicBezTo>
                  <a:pt x="10168948" y="255310"/>
                  <a:pt x="10269071" y="245298"/>
                  <a:pt x="10241537" y="317887"/>
                </a:cubicBezTo>
                <a:cubicBezTo>
                  <a:pt x="10206494" y="418008"/>
                  <a:pt x="10241537" y="528142"/>
                  <a:pt x="10071328" y="573196"/>
                </a:cubicBezTo>
                <a:cubicBezTo>
                  <a:pt x="10023770" y="668312"/>
                  <a:pt x="10008751" y="820997"/>
                  <a:pt x="10113880" y="913610"/>
                </a:cubicBezTo>
                <a:cubicBezTo>
                  <a:pt x="10271573" y="1048774"/>
                  <a:pt x="10244040" y="1138885"/>
                  <a:pt x="10036285" y="1216478"/>
                </a:cubicBezTo>
                <a:cubicBezTo>
                  <a:pt x="10011255" y="1226491"/>
                  <a:pt x="9978715" y="1231497"/>
                  <a:pt x="9966200" y="1256528"/>
                </a:cubicBezTo>
                <a:cubicBezTo>
                  <a:pt x="9986224" y="1289067"/>
                  <a:pt x="10031280" y="1281557"/>
                  <a:pt x="10063819" y="1289067"/>
                </a:cubicBezTo>
                <a:cubicBezTo>
                  <a:pt x="10211500" y="1324110"/>
                  <a:pt x="10214003" y="1324110"/>
                  <a:pt x="10176457" y="1441752"/>
                </a:cubicBezTo>
                <a:cubicBezTo>
                  <a:pt x="10163942" y="1476795"/>
                  <a:pt x="10188972" y="1491813"/>
                  <a:pt x="10211500" y="1511838"/>
                </a:cubicBezTo>
                <a:cubicBezTo>
                  <a:pt x="10296604" y="1591936"/>
                  <a:pt x="10296604" y="1594439"/>
                  <a:pt x="10206494" y="1664523"/>
                </a:cubicBezTo>
                <a:cubicBezTo>
                  <a:pt x="10181463" y="1684547"/>
                  <a:pt x="10163942" y="1704572"/>
                  <a:pt x="10151426" y="1732106"/>
                </a:cubicBezTo>
                <a:cubicBezTo>
                  <a:pt x="10128899" y="1782166"/>
                  <a:pt x="10128899" y="1822216"/>
                  <a:pt x="10208996" y="1847246"/>
                </a:cubicBezTo>
                <a:cubicBezTo>
                  <a:pt x="10266568" y="1864767"/>
                  <a:pt x="10296604" y="1884791"/>
                  <a:pt x="10299107" y="1939858"/>
                </a:cubicBezTo>
                <a:cubicBezTo>
                  <a:pt x="10299107" y="1987416"/>
                  <a:pt x="10306617" y="2017452"/>
                  <a:pt x="10244040" y="2037477"/>
                </a:cubicBezTo>
                <a:cubicBezTo>
                  <a:pt x="10193979" y="2054998"/>
                  <a:pt x="10178960" y="2090041"/>
                  <a:pt x="10183966" y="2130089"/>
                </a:cubicBezTo>
                <a:cubicBezTo>
                  <a:pt x="10193979" y="2230211"/>
                  <a:pt x="10126396" y="2287781"/>
                  <a:pt x="10013758" y="2335339"/>
                </a:cubicBezTo>
                <a:cubicBezTo>
                  <a:pt x="9908629" y="2377890"/>
                  <a:pt x="9813513" y="2437963"/>
                  <a:pt x="9715893" y="2493030"/>
                </a:cubicBezTo>
                <a:cubicBezTo>
                  <a:pt x="9605758" y="2553103"/>
                  <a:pt x="9480605" y="2590649"/>
                  <a:pt x="9347942" y="2623189"/>
                </a:cubicBezTo>
                <a:cubicBezTo>
                  <a:pt x="9370469" y="2665740"/>
                  <a:pt x="9453071" y="2640710"/>
                  <a:pt x="9460580" y="2700783"/>
                </a:cubicBezTo>
                <a:cubicBezTo>
                  <a:pt x="9255329" y="2753346"/>
                  <a:pt x="9060089" y="2833444"/>
                  <a:pt x="8827305" y="2855971"/>
                </a:cubicBezTo>
                <a:cubicBezTo>
                  <a:pt x="9015035" y="2843456"/>
                  <a:pt x="9182740" y="2908535"/>
                  <a:pt x="9360458" y="2926056"/>
                </a:cubicBezTo>
                <a:cubicBezTo>
                  <a:pt x="9377980" y="2961099"/>
                  <a:pt x="9337930" y="2951087"/>
                  <a:pt x="9322912" y="2958595"/>
                </a:cubicBezTo>
                <a:cubicBezTo>
                  <a:pt x="9307893" y="2963602"/>
                  <a:pt x="9287869" y="2966105"/>
                  <a:pt x="9285366" y="2991135"/>
                </a:cubicBezTo>
                <a:cubicBezTo>
                  <a:pt x="9370469" y="3023675"/>
                  <a:pt x="9478102" y="2998644"/>
                  <a:pt x="9565709" y="3033687"/>
                </a:cubicBezTo>
                <a:cubicBezTo>
                  <a:pt x="9543182" y="3083748"/>
                  <a:pt x="9468090" y="3056214"/>
                  <a:pt x="9435550" y="3096263"/>
                </a:cubicBezTo>
                <a:cubicBezTo>
                  <a:pt x="9518151" y="3101269"/>
                  <a:pt x="9593243" y="3103772"/>
                  <a:pt x="9668335" y="3113784"/>
                </a:cubicBezTo>
                <a:cubicBezTo>
                  <a:pt x="9725905" y="3121294"/>
                  <a:pt x="9740924" y="3163845"/>
                  <a:pt x="9700875" y="3193882"/>
                </a:cubicBezTo>
                <a:cubicBezTo>
                  <a:pt x="9665832" y="3221415"/>
                  <a:pt x="9613268" y="3223918"/>
                  <a:pt x="9565709" y="3236434"/>
                </a:cubicBezTo>
                <a:cubicBezTo>
                  <a:pt x="9232801" y="3319034"/>
                  <a:pt x="8882372" y="3351573"/>
                  <a:pt x="8529440" y="3364088"/>
                </a:cubicBezTo>
                <a:cubicBezTo>
                  <a:pt x="7961245" y="3386616"/>
                  <a:pt x="7393049" y="3394125"/>
                  <a:pt x="6827357" y="3419155"/>
                </a:cubicBezTo>
                <a:cubicBezTo>
                  <a:pt x="6481933" y="3434173"/>
                  <a:pt x="6136510" y="3456701"/>
                  <a:pt x="5788584" y="3456701"/>
                </a:cubicBezTo>
                <a:cubicBezTo>
                  <a:pt x="5415628" y="3456701"/>
                  <a:pt x="5042671" y="3464210"/>
                  <a:pt x="4669714" y="3411646"/>
                </a:cubicBezTo>
                <a:cubicBezTo>
                  <a:pt x="4479481" y="3384113"/>
                  <a:pt x="4279236" y="3396628"/>
                  <a:pt x="4086500" y="3376603"/>
                </a:cubicBezTo>
                <a:cubicBezTo>
                  <a:pt x="3793641" y="3346568"/>
                  <a:pt x="3500782" y="3306518"/>
                  <a:pt x="3210426" y="3256458"/>
                </a:cubicBezTo>
                <a:cubicBezTo>
                  <a:pt x="3117813" y="3241439"/>
                  <a:pt x="3007678" y="3231428"/>
                  <a:pt x="2937592" y="3166348"/>
                </a:cubicBezTo>
                <a:cubicBezTo>
                  <a:pt x="2824954" y="3211403"/>
                  <a:pt x="2757372" y="3131305"/>
                  <a:pt x="2669765" y="3106275"/>
                </a:cubicBezTo>
                <a:cubicBezTo>
                  <a:pt x="2634722" y="3096263"/>
                  <a:pt x="2592169" y="3081245"/>
                  <a:pt x="2597176" y="3048705"/>
                </a:cubicBezTo>
                <a:cubicBezTo>
                  <a:pt x="2604685" y="3006154"/>
                  <a:pt x="2654746" y="2978620"/>
                  <a:pt x="2702304" y="2986130"/>
                </a:cubicBezTo>
                <a:cubicBezTo>
                  <a:pt x="2849986" y="3011160"/>
                  <a:pt x="2985150" y="2948584"/>
                  <a:pt x="3137838" y="2956093"/>
                </a:cubicBezTo>
                <a:cubicBezTo>
                  <a:pt x="3005175" y="2933565"/>
                  <a:pt x="2872513" y="2908535"/>
                  <a:pt x="2739850" y="2886007"/>
                </a:cubicBezTo>
                <a:cubicBezTo>
                  <a:pt x="2940095" y="2863480"/>
                  <a:pt x="3132831" y="2896020"/>
                  <a:pt x="3328071" y="2913541"/>
                </a:cubicBezTo>
                <a:cubicBezTo>
                  <a:pt x="3390647" y="2921050"/>
                  <a:pt x="3485763" y="2968608"/>
                  <a:pt x="3503285" y="2898523"/>
                </a:cubicBezTo>
                <a:cubicBezTo>
                  <a:pt x="3513297" y="2850965"/>
                  <a:pt x="3410671" y="2850965"/>
                  <a:pt x="3350598" y="2838450"/>
                </a:cubicBezTo>
                <a:cubicBezTo>
                  <a:pt x="3090279" y="2785886"/>
                  <a:pt x="2824954" y="2758353"/>
                  <a:pt x="2562133" y="2725813"/>
                </a:cubicBezTo>
                <a:cubicBezTo>
                  <a:pt x="2537102" y="2723310"/>
                  <a:pt x="2504562" y="2725813"/>
                  <a:pt x="2487041" y="2715801"/>
                </a:cubicBezTo>
                <a:cubicBezTo>
                  <a:pt x="2354378" y="2633200"/>
                  <a:pt x="2184170" y="2608170"/>
                  <a:pt x="1998943" y="2548097"/>
                </a:cubicBezTo>
                <a:cubicBezTo>
                  <a:pt x="2116587" y="2515558"/>
                  <a:pt x="2196685" y="2575630"/>
                  <a:pt x="2294304" y="2560612"/>
                </a:cubicBezTo>
                <a:cubicBezTo>
                  <a:pt x="2196685" y="2498036"/>
                  <a:pt x="2079041" y="2488024"/>
                  <a:pt x="1978918" y="2455485"/>
                </a:cubicBezTo>
                <a:cubicBezTo>
                  <a:pt x="1906330" y="2430454"/>
                  <a:pt x="1635999" y="2357866"/>
                  <a:pt x="1595950" y="2335339"/>
                </a:cubicBezTo>
                <a:cubicBezTo>
                  <a:pt x="1473299" y="2267756"/>
                  <a:pt x="1315606" y="2237720"/>
                  <a:pt x="1215483" y="2145108"/>
                </a:cubicBezTo>
                <a:cubicBezTo>
                  <a:pt x="1145398" y="2080028"/>
                  <a:pt x="1025251" y="2095047"/>
                  <a:pt x="942649" y="2049992"/>
                </a:cubicBezTo>
                <a:cubicBezTo>
                  <a:pt x="912613" y="2004937"/>
                  <a:pt x="972686" y="1994925"/>
                  <a:pt x="992711" y="1969894"/>
                </a:cubicBezTo>
                <a:cubicBezTo>
                  <a:pt x="1020244" y="1939858"/>
                  <a:pt x="972686" y="1922337"/>
                  <a:pt x="960170" y="1884791"/>
                </a:cubicBezTo>
                <a:cubicBezTo>
                  <a:pt x="1117863" y="1922337"/>
                  <a:pt x="1268048" y="1944864"/>
                  <a:pt x="1448268" y="1957380"/>
                </a:cubicBezTo>
                <a:cubicBezTo>
                  <a:pt x="1390698" y="1897306"/>
                  <a:pt x="1318109" y="1927343"/>
                  <a:pt x="1270551" y="1904815"/>
                </a:cubicBezTo>
                <a:cubicBezTo>
                  <a:pt x="1238011" y="1889797"/>
                  <a:pt x="1190453" y="1884791"/>
                  <a:pt x="1200466" y="1849749"/>
                </a:cubicBezTo>
                <a:cubicBezTo>
                  <a:pt x="1207974" y="1822216"/>
                  <a:pt x="1248023" y="1824718"/>
                  <a:pt x="1278060" y="1827221"/>
                </a:cubicBezTo>
                <a:cubicBezTo>
                  <a:pt x="1393201" y="1834730"/>
                  <a:pt x="1503336" y="1834730"/>
                  <a:pt x="1615974" y="1764645"/>
                </a:cubicBezTo>
                <a:cubicBezTo>
                  <a:pt x="1338134" y="1669530"/>
                  <a:pt x="1015238" y="1717087"/>
                  <a:pt x="767434" y="1576917"/>
                </a:cubicBezTo>
                <a:cubicBezTo>
                  <a:pt x="802477" y="1531862"/>
                  <a:pt x="852539" y="1554390"/>
                  <a:pt x="890085" y="1559396"/>
                </a:cubicBezTo>
                <a:cubicBezTo>
                  <a:pt x="1132882" y="1591936"/>
                  <a:pt x="2003949" y="1514341"/>
                  <a:pt x="2129102" y="1556893"/>
                </a:cubicBezTo>
                <a:cubicBezTo>
                  <a:pt x="2204195" y="1584426"/>
                  <a:pt x="2286796" y="1594439"/>
                  <a:pt x="2369396" y="1576917"/>
                </a:cubicBezTo>
                <a:cubicBezTo>
                  <a:pt x="2469519" y="1554390"/>
                  <a:pt x="1881298" y="1519347"/>
                  <a:pt x="1746133" y="1421728"/>
                </a:cubicBezTo>
                <a:cubicBezTo>
                  <a:pt x="1678551" y="1374170"/>
                  <a:pt x="1082821" y="1146394"/>
                  <a:pt x="819999" y="1083817"/>
                </a:cubicBezTo>
                <a:cubicBezTo>
                  <a:pt x="857545" y="1041266"/>
                  <a:pt x="952662" y="1066296"/>
                  <a:pt x="940146" y="993707"/>
                </a:cubicBezTo>
                <a:cubicBezTo>
                  <a:pt x="794969" y="956162"/>
                  <a:pt x="627263" y="961168"/>
                  <a:pt x="459558" y="903598"/>
                </a:cubicBezTo>
                <a:cubicBezTo>
                  <a:pt x="537153" y="858543"/>
                  <a:pt x="622257" y="883573"/>
                  <a:pt x="699852" y="868556"/>
                </a:cubicBezTo>
                <a:cubicBezTo>
                  <a:pt x="657300" y="813489"/>
                  <a:pt x="582208" y="823500"/>
                  <a:pt x="522134" y="813489"/>
                </a:cubicBezTo>
                <a:cubicBezTo>
                  <a:pt x="464564" y="803476"/>
                  <a:pt x="349423" y="708360"/>
                  <a:pt x="374453" y="713367"/>
                </a:cubicBezTo>
                <a:cubicBezTo>
                  <a:pt x="607238" y="750912"/>
                  <a:pt x="842526" y="735895"/>
                  <a:pt x="1075312" y="773440"/>
                </a:cubicBezTo>
                <a:cubicBezTo>
                  <a:pt x="1152907" y="785955"/>
                  <a:pt x="1238011" y="810986"/>
                  <a:pt x="1275557" y="728385"/>
                </a:cubicBezTo>
                <a:cubicBezTo>
                  <a:pt x="1285569" y="703355"/>
                  <a:pt x="1278060" y="695846"/>
                  <a:pt x="1385692" y="725882"/>
                </a:cubicBezTo>
                <a:cubicBezTo>
                  <a:pt x="1425741" y="738397"/>
                  <a:pt x="1483311" y="750912"/>
                  <a:pt x="1525863" y="718373"/>
                </a:cubicBezTo>
                <a:cubicBezTo>
                  <a:pt x="1498330" y="678325"/>
                  <a:pt x="1445765" y="690839"/>
                  <a:pt x="1408219" y="680828"/>
                </a:cubicBezTo>
                <a:cubicBezTo>
                  <a:pt x="1305594" y="653294"/>
                  <a:pt x="922624" y="548166"/>
                  <a:pt x="825005" y="518129"/>
                </a:cubicBezTo>
                <a:cubicBezTo>
                  <a:pt x="619754" y="453051"/>
                  <a:pt x="492098" y="475578"/>
                  <a:pt x="286846" y="405492"/>
                </a:cubicBezTo>
                <a:cubicBezTo>
                  <a:pt x="356932" y="407995"/>
                  <a:pt x="336907" y="380462"/>
                  <a:pt x="406993" y="380462"/>
                </a:cubicBezTo>
                <a:cubicBezTo>
                  <a:pt x="437030" y="380462"/>
                  <a:pt x="472073" y="372954"/>
                  <a:pt x="472073" y="342917"/>
                </a:cubicBezTo>
                <a:cubicBezTo>
                  <a:pt x="472073" y="315384"/>
                  <a:pt x="104123" y="170207"/>
                  <a:pt x="156686" y="155188"/>
                </a:cubicBezTo>
                <a:cubicBezTo>
                  <a:pt x="301865" y="115140"/>
                  <a:pt x="667312" y="227777"/>
                  <a:pt x="579705" y="175213"/>
                </a:cubicBezTo>
                <a:cubicBezTo>
                  <a:pt x="447042" y="92613"/>
                  <a:pt x="427018" y="77594"/>
                  <a:pt x="326895" y="67583"/>
                </a:cubicBezTo>
                <a:cubicBezTo>
                  <a:pt x="296858" y="62576"/>
                  <a:pt x="244294" y="35043"/>
                  <a:pt x="181717" y="0"/>
                </a:cubicBezTo>
                <a:close/>
              </a:path>
            </a:pathLst>
          </a:custGeom>
        </p:spPr>
      </p:pic>
    </p:spTree>
    <p:extLst>
      <p:ext uri="{BB962C8B-B14F-4D97-AF65-F5344CB8AC3E}">
        <p14:creationId xmlns:p14="http://schemas.microsoft.com/office/powerpoint/2010/main" val="19671986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AA83EA6-87FC-FD0A-40ED-EC2C7C870992}"/>
              </a:ext>
            </a:extLst>
          </p:cNvPr>
          <p:cNvSpPr>
            <a:spLocks noGrp="1"/>
          </p:cNvSpPr>
          <p:nvPr>
            <p:ph idx="1"/>
          </p:nvPr>
        </p:nvSpPr>
        <p:spPr>
          <a:xfrm>
            <a:off x="554477" y="2431765"/>
            <a:ext cx="10856068" cy="3320031"/>
          </a:xfrm>
        </p:spPr>
        <p:txBody>
          <a:bodyPr anchor="ctr">
            <a:normAutofit/>
          </a:bodyPr>
          <a:lstStyle/>
          <a:p>
            <a:pPr marL="0" indent="0">
              <a:lnSpc>
                <a:spcPct val="150000"/>
              </a:lnSpc>
              <a:buNone/>
            </a:pPr>
            <a:r>
              <a:rPr lang="en-US" dirty="0">
                <a:solidFill>
                  <a:schemeClr val="tx1">
                    <a:lumMod val="85000"/>
                    <a:lumOff val="15000"/>
                  </a:schemeClr>
                </a:solidFill>
              </a:rPr>
              <a:t>To address this issue, this academic project proposes an approach that utilizes computer vision techniques to analyze the behavior and facial expressions of security guards and predict their awareness levels.</a:t>
            </a:r>
          </a:p>
          <a:p>
            <a:pPr marL="0" indent="0">
              <a:lnSpc>
                <a:spcPct val="150000"/>
              </a:lnSpc>
              <a:buNone/>
            </a:pPr>
            <a:r>
              <a:rPr lang="en-US" dirty="0">
                <a:solidFill>
                  <a:schemeClr val="tx1">
                    <a:lumMod val="85000"/>
                    <a:lumOff val="15000"/>
                  </a:schemeClr>
                </a:solidFill>
              </a:rPr>
              <a:t>If unawareness detected the system will notifies. </a:t>
            </a:r>
            <a:endParaRPr lang="en-IL"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BED92-D716-95B5-C1B5-6413E3570259}"/>
              </a:ext>
            </a:extLst>
          </p:cNvPr>
          <p:cNvSpPr>
            <a:spLocks noGrp="1"/>
          </p:cNvSpPr>
          <p:nvPr>
            <p:ph type="title"/>
          </p:nvPr>
        </p:nvSpPr>
        <p:spPr>
          <a:xfrm>
            <a:off x="745786" y="330561"/>
            <a:ext cx="9144000" cy="1152663"/>
          </a:xfrm>
        </p:spPr>
        <p:txBody>
          <a:bodyPr vert="horz" lIns="91440" tIns="45720" rIns="91440" bIns="45720" rtlCol="0" anchor="b">
            <a:normAutofit/>
          </a:bodyPr>
          <a:lstStyle/>
          <a:p>
            <a:r>
              <a:rPr lang="en-US" dirty="0"/>
              <a:t>High-Alert </a:t>
            </a:r>
          </a:p>
        </p:txBody>
      </p:sp>
    </p:spTree>
    <p:extLst>
      <p:ext uri="{BB962C8B-B14F-4D97-AF65-F5344CB8AC3E}">
        <p14:creationId xmlns:p14="http://schemas.microsoft.com/office/powerpoint/2010/main" val="26514892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A9BAC-8E6A-FC35-B7BC-17D48868D049}"/>
              </a:ext>
            </a:extLst>
          </p:cNvPr>
          <p:cNvSpPr>
            <a:spLocks noGrp="1"/>
          </p:cNvSpPr>
          <p:nvPr>
            <p:ph type="title"/>
          </p:nvPr>
        </p:nvSpPr>
        <p:spPr>
          <a:xfrm>
            <a:off x="838200" y="365125"/>
            <a:ext cx="10515600" cy="1325563"/>
          </a:xfrm>
        </p:spPr>
        <p:txBody>
          <a:bodyPr>
            <a:normAutofit/>
          </a:bodyPr>
          <a:lstStyle/>
          <a:p>
            <a:r>
              <a:rPr lang="en-US" dirty="0"/>
              <a:t>Existing methods</a:t>
            </a:r>
            <a:endParaRPr lang="en-IL" dirty="0"/>
          </a:p>
        </p:txBody>
      </p:sp>
      <p:sp>
        <p:nvSpPr>
          <p:cNvPr id="3" name="Content Placeholder 2">
            <a:extLst>
              <a:ext uri="{FF2B5EF4-FFF2-40B4-BE49-F238E27FC236}">
                <a16:creationId xmlns:a16="http://schemas.microsoft.com/office/drawing/2014/main" id="{5E04C899-982C-303D-27B0-C3E39268F200}"/>
              </a:ext>
            </a:extLst>
          </p:cNvPr>
          <p:cNvSpPr>
            <a:spLocks noGrp="1"/>
          </p:cNvSpPr>
          <p:nvPr>
            <p:ph idx="1"/>
          </p:nvPr>
        </p:nvSpPr>
        <p:spPr>
          <a:xfrm>
            <a:off x="838201" y="2013625"/>
            <a:ext cx="4614759" cy="4163337"/>
          </a:xfrm>
        </p:spPr>
        <p:txBody>
          <a:bodyPr>
            <a:normAutofit/>
          </a:bodyPr>
          <a:lstStyle/>
          <a:p>
            <a:pPr>
              <a:lnSpc>
                <a:spcPct val="300000"/>
              </a:lnSpc>
            </a:pPr>
            <a:r>
              <a:rPr lang="en-US" sz="2400" dirty="0"/>
              <a:t>Physical based</a:t>
            </a:r>
          </a:p>
          <a:p>
            <a:pPr>
              <a:lnSpc>
                <a:spcPct val="300000"/>
              </a:lnSpc>
            </a:pPr>
            <a:r>
              <a:rPr lang="en-US" sz="2400" b="0" i="0" dirty="0">
                <a:effectLst/>
              </a:rPr>
              <a:t>Machine based</a:t>
            </a:r>
          </a:p>
          <a:p>
            <a:pPr>
              <a:lnSpc>
                <a:spcPct val="300000"/>
              </a:lnSpc>
            </a:pPr>
            <a:r>
              <a:rPr lang="en-US" sz="2400" dirty="0"/>
              <a:t>Real-Time face detection</a:t>
            </a:r>
            <a:endParaRPr lang="en-IL" sz="2400" dirty="0"/>
          </a:p>
        </p:txBody>
      </p:sp>
      <p:sp>
        <p:nvSpPr>
          <p:cNvPr id="12" name="Freeform: Shape 11">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Graphic 6" descr="Robot">
            <a:extLst>
              <a:ext uri="{FF2B5EF4-FFF2-40B4-BE49-F238E27FC236}">
                <a16:creationId xmlns:a16="http://schemas.microsoft.com/office/drawing/2014/main" id="{93FB7462-6BE0-1BDB-5DCD-5DC9725C25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31892774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onics, computer component, circuit component, electronic engineering&#10;&#10;Description automatically generated">
            <a:extLst>
              <a:ext uri="{FF2B5EF4-FFF2-40B4-BE49-F238E27FC236}">
                <a16:creationId xmlns:a16="http://schemas.microsoft.com/office/drawing/2014/main" id="{ED037DAF-0640-0F70-3D49-529F864FDE47}"/>
              </a:ext>
            </a:extLst>
          </p:cNvPr>
          <p:cNvPicPr>
            <a:picLocks noChangeAspect="1"/>
          </p:cNvPicPr>
          <p:nvPr/>
        </p:nvPicPr>
        <p:blipFill rotWithShape="1">
          <a:blip r:embed="rId2">
            <a:extLst>
              <a:ext uri="{28A0092B-C50C-407E-A947-70E740481C1C}">
                <a14:useLocalDpi xmlns:a14="http://schemas.microsoft.com/office/drawing/2010/main" val="0"/>
              </a:ext>
            </a:extLst>
          </a:blip>
          <a:srcRect t="7531" b="7531"/>
          <a:stretch/>
        </p:blipFill>
        <p:spPr>
          <a:xfrm>
            <a:off x="-132215"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6AAEA3-BA71-2A19-F367-8EF8E533B71A}"/>
              </a:ext>
            </a:extLst>
          </p:cNvPr>
          <p:cNvSpPr>
            <a:spLocks noGrp="1"/>
          </p:cNvSpPr>
          <p:nvPr>
            <p:ph type="title"/>
          </p:nvPr>
        </p:nvSpPr>
        <p:spPr>
          <a:xfrm>
            <a:off x="8310383" y="26664"/>
            <a:ext cx="3445765" cy="1007532"/>
          </a:xfrm>
          <a:noFill/>
        </p:spPr>
        <p:txBody>
          <a:bodyPr vert="horz" lIns="91440" tIns="45720" rIns="91440" bIns="45720" rtlCol="0" anchor="b">
            <a:normAutofit/>
          </a:bodyPr>
          <a:lstStyle/>
          <a:p>
            <a:pPr algn="ctr"/>
            <a:r>
              <a:rPr lang="en-US" sz="5200" dirty="0"/>
              <a:t>Hardware</a:t>
            </a:r>
          </a:p>
        </p:txBody>
      </p:sp>
      <p:sp>
        <p:nvSpPr>
          <p:cNvPr id="3" name="Content Placeholder 2">
            <a:extLst>
              <a:ext uri="{FF2B5EF4-FFF2-40B4-BE49-F238E27FC236}">
                <a16:creationId xmlns:a16="http://schemas.microsoft.com/office/drawing/2014/main" id="{659ACD07-4754-7071-9BE1-1C01DF83299B}"/>
              </a:ext>
            </a:extLst>
          </p:cNvPr>
          <p:cNvSpPr>
            <a:spLocks noGrp="1"/>
          </p:cNvSpPr>
          <p:nvPr>
            <p:ph idx="1"/>
          </p:nvPr>
        </p:nvSpPr>
        <p:spPr>
          <a:xfrm>
            <a:off x="8779423" y="945626"/>
            <a:ext cx="2775186" cy="594328"/>
          </a:xfrm>
          <a:noFill/>
        </p:spPr>
        <p:txBody>
          <a:bodyPr vert="horz" lIns="91440" tIns="45720" rIns="91440" bIns="45720" rtlCol="0">
            <a:normAutofit/>
          </a:bodyPr>
          <a:lstStyle/>
          <a:p>
            <a:pPr marL="0" indent="0">
              <a:buNone/>
            </a:pPr>
            <a:r>
              <a:rPr lang="en-US" sz="2400" dirty="0"/>
              <a:t>Nvidia Jetson Board</a:t>
            </a:r>
          </a:p>
        </p:txBody>
      </p:sp>
      <p:sp>
        <p:nvSpPr>
          <p:cNvPr id="4" name="Rectangle 2">
            <a:extLst>
              <a:ext uri="{FF2B5EF4-FFF2-40B4-BE49-F238E27FC236}">
                <a16:creationId xmlns:a16="http://schemas.microsoft.com/office/drawing/2014/main" id="{EB52DB0F-D6D2-342A-2A35-F59F4CD59226}"/>
              </a:ext>
            </a:extLst>
          </p:cNvPr>
          <p:cNvSpPr>
            <a:spLocks noChangeArrowheads="1"/>
          </p:cNvSpPr>
          <p:nvPr/>
        </p:nvSpPr>
        <p:spPr bwMode="auto">
          <a:xfrm>
            <a:off x="8779423" y="1673252"/>
            <a:ext cx="3205661" cy="445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IL" sz="1600" b="0" i="0" u="none" strike="noStrike" cap="none" normalizeH="0" baseline="0" dirty="0">
                <a:ln>
                  <a:noFill/>
                </a:ln>
                <a:solidFill>
                  <a:srgbClr val="000000"/>
                </a:solidFill>
                <a:effectLst/>
                <a:ea typeface="David" panose="020E0502060401010101" pitchFamily="34" charset="-79"/>
              </a:rPr>
              <a:t>The NVIDIA Jetson is a small, low-power embedded computing device designed for AI and machine learning applications. It's powered by an ARM processor and NVIDIA's Maxwell GPU architecture, which provides high-performance computing for edge devices and embedded systems</a:t>
            </a:r>
            <a:endParaRPr kumimoji="0" lang="en-US" altLang="en-IL" sz="2400" b="0" i="0" u="none" strike="noStrike" cap="none" normalizeH="0" baseline="0" dirty="0">
              <a:ln>
                <a:noFill/>
              </a:ln>
              <a:solidFill>
                <a:schemeClr val="tx1"/>
              </a:solidFill>
              <a:effectLst/>
            </a:endParaRPr>
          </a:p>
        </p:txBody>
      </p:sp>
      <p:sp>
        <p:nvSpPr>
          <p:cNvPr id="6" name="Rectangle 3">
            <a:extLst>
              <a:ext uri="{FF2B5EF4-FFF2-40B4-BE49-F238E27FC236}">
                <a16:creationId xmlns:a16="http://schemas.microsoft.com/office/drawing/2014/main" id="{2DAD9AAE-7061-16DF-49F2-722E24734D57}"/>
              </a:ext>
            </a:extLst>
          </p:cNvPr>
          <p:cNvSpPr>
            <a:spLocks noChangeArrowheads="1"/>
          </p:cNvSpPr>
          <p:nvPr/>
        </p:nvSpPr>
        <p:spPr bwMode="auto">
          <a:xfrm>
            <a:off x="844826" y="36742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Tree>
    <p:extLst>
      <p:ext uri="{BB962C8B-B14F-4D97-AF65-F5344CB8AC3E}">
        <p14:creationId xmlns:p14="http://schemas.microsoft.com/office/powerpoint/2010/main" val="1439268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1316</TotalTime>
  <Words>433</Words>
  <Application>Microsoft Office PowerPoint</Application>
  <PresentationFormat>Widescreen</PresentationFormat>
  <Paragraphs>59</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Inter</vt:lpstr>
      <vt:lpstr>Josefin Sans</vt:lpstr>
      <vt:lpstr>Open Sans</vt:lpstr>
      <vt:lpstr>Office Theme</vt:lpstr>
      <vt:lpstr>High-Alert</vt:lpstr>
      <vt:lpstr>Agenda</vt:lpstr>
      <vt:lpstr>Problem</vt:lpstr>
      <vt:lpstr>"God himself is not secure, having given man dominion over his work”</vt:lpstr>
      <vt:lpstr>Problem</vt:lpstr>
      <vt:lpstr>Solution </vt:lpstr>
      <vt:lpstr>High-Alert </vt:lpstr>
      <vt:lpstr>Existing methods</vt:lpstr>
      <vt:lpstr>Hardware</vt:lpstr>
      <vt:lpstr>Software</vt:lpstr>
      <vt:lpstr>How Will The System Work?</vt:lpstr>
      <vt:lpstr>Object Detection</vt:lpstr>
      <vt:lpstr>Score</vt:lpstr>
      <vt:lpstr>Alert</vt:lpstr>
      <vt:lpstr>Activity Diagram</vt:lpstr>
      <vt:lpstr>Usecase Diagram</vt:lpstr>
      <vt:lpstr>Example</vt:lpstr>
      <vt:lpstr>Now The Handsome One</vt:lpstr>
      <vt:lpstr>CNN</vt:lpstr>
      <vt:lpstr>Architecture</vt:lpstr>
      <vt:lpstr>Challenges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High-Alert</dc:title>
  <dc:creator>haim hadad</dc:creator>
  <cp:lastModifiedBy>haim hadad</cp:lastModifiedBy>
  <cp:revision>24</cp:revision>
  <dcterms:created xsi:type="dcterms:W3CDTF">2023-06-05T16:16:12Z</dcterms:created>
  <dcterms:modified xsi:type="dcterms:W3CDTF">2023-06-25T15:36:22Z</dcterms:modified>
</cp:coreProperties>
</file>